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9"/>
  </p:notesMasterIdLst>
  <p:handoutMasterIdLst>
    <p:handoutMasterId r:id="rId200"/>
  </p:handoutMasterIdLst>
  <p:sldIdLst>
    <p:sldId id="726" r:id="rId2"/>
    <p:sldId id="727" r:id="rId3"/>
    <p:sldId id="730" r:id="rId4"/>
    <p:sldId id="732" r:id="rId5"/>
    <p:sldId id="733" r:id="rId6"/>
    <p:sldId id="734" r:id="rId7"/>
    <p:sldId id="735" r:id="rId8"/>
    <p:sldId id="849" r:id="rId9"/>
    <p:sldId id="736" r:id="rId10"/>
    <p:sldId id="739" r:id="rId11"/>
    <p:sldId id="850" r:id="rId12"/>
    <p:sldId id="851" r:id="rId13"/>
    <p:sldId id="740" r:id="rId14"/>
    <p:sldId id="741" r:id="rId15"/>
    <p:sldId id="852" r:id="rId16"/>
    <p:sldId id="742" r:id="rId17"/>
    <p:sldId id="853" r:id="rId18"/>
    <p:sldId id="743" r:id="rId19"/>
    <p:sldId id="854" r:id="rId20"/>
    <p:sldId id="855" r:id="rId21"/>
    <p:sldId id="856" r:id="rId22"/>
    <p:sldId id="744" r:id="rId23"/>
    <p:sldId id="858" r:id="rId24"/>
    <p:sldId id="859" r:id="rId25"/>
    <p:sldId id="860" r:id="rId26"/>
    <p:sldId id="861" r:id="rId27"/>
    <p:sldId id="862" r:id="rId28"/>
    <p:sldId id="863" r:id="rId29"/>
    <p:sldId id="1640" r:id="rId30"/>
    <p:sldId id="864" r:id="rId31"/>
    <p:sldId id="745" r:id="rId32"/>
    <p:sldId id="865" r:id="rId33"/>
    <p:sldId id="866" r:id="rId34"/>
    <p:sldId id="867" r:id="rId35"/>
    <p:sldId id="868" r:id="rId36"/>
    <p:sldId id="746" r:id="rId37"/>
    <p:sldId id="748" r:id="rId38"/>
    <p:sldId id="749" r:id="rId39"/>
    <p:sldId id="869" r:id="rId40"/>
    <p:sldId id="747" r:id="rId41"/>
    <p:sldId id="870" r:id="rId42"/>
    <p:sldId id="751" r:id="rId43"/>
    <p:sldId id="871" r:id="rId44"/>
    <p:sldId id="1641" r:id="rId45"/>
    <p:sldId id="872" r:id="rId46"/>
    <p:sldId id="873" r:id="rId47"/>
    <p:sldId id="874" r:id="rId48"/>
    <p:sldId id="753" r:id="rId49"/>
    <p:sldId id="875" r:id="rId50"/>
    <p:sldId id="1270" r:id="rId51"/>
    <p:sldId id="757" r:id="rId52"/>
    <p:sldId id="1271" r:id="rId53"/>
    <p:sldId id="1272" r:id="rId54"/>
    <p:sldId id="876" r:id="rId55"/>
    <p:sldId id="1273" r:id="rId56"/>
    <p:sldId id="1274" r:id="rId57"/>
    <p:sldId id="1642" r:id="rId58"/>
    <p:sldId id="877" r:id="rId59"/>
    <p:sldId id="756" r:id="rId60"/>
    <p:sldId id="759" r:id="rId61"/>
    <p:sldId id="878" r:id="rId62"/>
    <p:sldId id="760" r:id="rId63"/>
    <p:sldId id="879" r:id="rId64"/>
    <p:sldId id="880" r:id="rId65"/>
    <p:sldId id="881" r:id="rId66"/>
    <p:sldId id="882" r:id="rId67"/>
    <p:sldId id="883" r:id="rId68"/>
    <p:sldId id="1643" r:id="rId69"/>
    <p:sldId id="884" r:id="rId70"/>
    <p:sldId id="766" r:id="rId71"/>
    <p:sldId id="885" r:id="rId72"/>
    <p:sldId id="767" r:id="rId73"/>
    <p:sldId id="886" r:id="rId74"/>
    <p:sldId id="887" r:id="rId75"/>
    <p:sldId id="768" r:id="rId76"/>
    <p:sldId id="888" r:id="rId77"/>
    <p:sldId id="764" r:id="rId78"/>
    <p:sldId id="891" r:id="rId79"/>
    <p:sldId id="769" r:id="rId80"/>
    <p:sldId id="1644" r:id="rId81"/>
    <p:sldId id="1645" r:id="rId82"/>
    <p:sldId id="773" r:id="rId83"/>
    <p:sldId id="892" r:id="rId84"/>
    <p:sldId id="771" r:id="rId85"/>
    <p:sldId id="1646" r:id="rId86"/>
    <p:sldId id="893" r:id="rId87"/>
    <p:sldId id="1275" r:id="rId88"/>
    <p:sldId id="988" r:id="rId89"/>
    <p:sldId id="989" r:id="rId90"/>
    <p:sldId id="1647" r:id="rId91"/>
    <p:sldId id="1408" r:id="rId92"/>
    <p:sldId id="1409" r:id="rId93"/>
    <p:sldId id="1509" r:id="rId94"/>
    <p:sldId id="776" r:id="rId95"/>
    <p:sldId id="895" r:id="rId96"/>
    <p:sldId id="777" r:id="rId97"/>
    <p:sldId id="896" r:id="rId98"/>
    <p:sldId id="778" r:id="rId99"/>
    <p:sldId id="897" r:id="rId100"/>
    <p:sldId id="779" r:id="rId101"/>
    <p:sldId id="898" r:id="rId102"/>
    <p:sldId id="780" r:id="rId103"/>
    <p:sldId id="782" r:id="rId104"/>
    <p:sldId id="904" r:id="rId105"/>
    <p:sldId id="905" r:id="rId106"/>
    <p:sldId id="906" r:id="rId107"/>
    <p:sldId id="907" r:id="rId108"/>
    <p:sldId id="908" r:id="rId109"/>
    <p:sldId id="784" r:id="rId110"/>
    <p:sldId id="909" r:id="rId111"/>
    <p:sldId id="910" r:id="rId112"/>
    <p:sldId id="785" r:id="rId113"/>
    <p:sldId id="911" r:id="rId114"/>
    <p:sldId id="787" r:id="rId115"/>
    <p:sldId id="912" r:id="rId116"/>
    <p:sldId id="788" r:id="rId117"/>
    <p:sldId id="913" r:id="rId118"/>
    <p:sldId id="914" r:id="rId119"/>
    <p:sldId id="915" r:id="rId120"/>
    <p:sldId id="916" r:id="rId121"/>
    <p:sldId id="789" r:id="rId122"/>
    <p:sldId id="917" r:id="rId123"/>
    <p:sldId id="790" r:id="rId124"/>
    <p:sldId id="918" r:id="rId125"/>
    <p:sldId id="791" r:id="rId126"/>
    <p:sldId id="920" r:id="rId127"/>
    <p:sldId id="792" r:id="rId128"/>
    <p:sldId id="919" r:id="rId129"/>
    <p:sldId id="793" r:id="rId130"/>
    <p:sldId id="921" r:id="rId131"/>
    <p:sldId id="794" r:id="rId132"/>
    <p:sldId id="922" r:id="rId133"/>
    <p:sldId id="795" r:id="rId134"/>
    <p:sldId id="923" r:id="rId135"/>
    <p:sldId id="796" r:id="rId136"/>
    <p:sldId id="924" r:id="rId137"/>
    <p:sldId id="797" r:id="rId138"/>
    <p:sldId id="798" r:id="rId139"/>
    <p:sldId id="925" r:id="rId140"/>
    <p:sldId id="926" r:id="rId141"/>
    <p:sldId id="927" r:id="rId142"/>
    <p:sldId id="800" r:id="rId143"/>
    <p:sldId id="928" r:id="rId144"/>
    <p:sldId id="1648" r:id="rId145"/>
    <p:sldId id="929" r:id="rId146"/>
    <p:sldId id="802" r:id="rId147"/>
    <p:sldId id="930" r:id="rId148"/>
    <p:sldId id="1649" r:id="rId149"/>
    <p:sldId id="932" r:id="rId150"/>
    <p:sldId id="933" r:id="rId151"/>
    <p:sldId id="805" r:id="rId152"/>
    <p:sldId id="934" r:id="rId153"/>
    <p:sldId id="935" r:id="rId154"/>
    <p:sldId id="808" r:id="rId155"/>
    <p:sldId id="936" r:id="rId156"/>
    <p:sldId id="809" r:id="rId157"/>
    <p:sldId id="937" r:id="rId158"/>
    <p:sldId id="938" r:id="rId159"/>
    <p:sldId id="810" r:id="rId160"/>
    <p:sldId id="939" r:id="rId161"/>
    <p:sldId id="811" r:id="rId162"/>
    <p:sldId id="940" r:id="rId163"/>
    <p:sldId id="941" r:id="rId164"/>
    <p:sldId id="812" r:id="rId165"/>
    <p:sldId id="942" r:id="rId166"/>
    <p:sldId id="816" r:id="rId167"/>
    <p:sldId id="943" r:id="rId168"/>
    <p:sldId id="944" r:id="rId169"/>
    <p:sldId id="817" r:id="rId170"/>
    <p:sldId id="1203" r:id="rId171"/>
    <p:sldId id="1606" r:id="rId172"/>
    <p:sldId id="1279" r:id="rId173"/>
    <p:sldId id="1179" r:id="rId174"/>
    <p:sldId id="1189" r:id="rId175"/>
    <p:sldId id="1278" r:id="rId176"/>
    <p:sldId id="1506" r:id="rId177"/>
    <p:sldId id="1039" r:id="rId178"/>
    <p:sldId id="1191" r:id="rId179"/>
    <p:sldId id="1192" r:id="rId180"/>
    <p:sldId id="1507" r:id="rId181"/>
    <p:sldId id="1040" r:id="rId182"/>
    <p:sldId id="1193" r:id="rId183"/>
    <p:sldId id="1508" r:id="rId184"/>
    <p:sldId id="1056" r:id="rId185"/>
    <p:sldId id="1634" r:id="rId186"/>
    <p:sldId id="1635" r:id="rId187"/>
    <p:sldId id="1636" r:id="rId188"/>
    <p:sldId id="1637" r:id="rId189"/>
    <p:sldId id="1639" r:id="rId190"/>
    <p:sldId id="1058" r:id="rId191"/>
    <p:sldId id="1633" r:id="rId192"/>
    <p:sldId id="819" r:id="rId193"/>
    <p:sldId id="820" r:id="rId194"/>
    <p:sldId id="821" r:id="rId195"/>
    <p:sldId id="1625" r:id="rId196"/>
    <p:sldId id="1055" r:id="rId197"/>
    <p:sldId id="825" r:id="rId198"/>
  </p:sldIdLst>
  <p:sldSz cx="7559675" cy="10691813"/>
  <p:notesSz cx="6858000" cy="9144000"/>
  <p:embeddedFontLst>
    <p:embeddedFont>
      <p:font typeface="Univers" panose="020B0503020202020204" pitchFamily="34" charset="0"/>
      <p:regular r:id="rId201"/>
      <p:bold r:id="rId20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3" userDrawn="1">
          <p15:clr>
            <a:srgbClr val="A4A3A4"/>
          </p15:clr>
        </p15:guide>
        <p15:guide id="2" pos="25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.farias" initials="d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800"/>
    <a:srgbClr val="F0DB27"/>
    <a:srgbClr val="70A800"/>
    <a:srgbClr val="2FA377"/>
    <a:srgbClr val="1B5F45"/>
    <a:srgbClr val="144734"/>
    <a:srgbClr val="012E1A"/>
    <a:srgbClr val="B69602"/>
    <a:srgbClr val="DBCB15"/>
    <a:srgbClr val="E6D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434" autoAdjust="0"/>
  </p:normalViewPr>
  <p:slideViewPr>
    <p:cSldViewPr snapToGrid="0" showGuides="1">
      <p:cViewPr varScale="1">
        <p:scale>
          <a:sx n="72" d="100"/>
          <a:sy n="72" d="100"/>
        </p:scale>
        <p:origin x="3144" y="54"/>
      </p:cViewPr>
      <p:guideLst>
        <p:guide orient="horz" pos="4143"/>
        <p:guide pos="25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notesViewPr>
    <p:cSldViewPr snapToGrid="0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notesMaster" Target="notesMasters/notesMaster1.xml"/><Relationship Id="rId203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font" Target="fonts/font1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font" Target="fonts/font2.fntdata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9D546-BE8B-4104-BE77-F79946A3F447}" type="datetimeFigureOut">
              <a:rPr lang="pt-BR" smtClean="0"/>
              <a:t>26/12/2024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3B071-52C5-41BE-84DF-338592D4D1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5CCE3-A3E5-451A-9743-77634F45EBB7}" type="datetimeFigureOut">
              <a:rPr lang="pt-BR" smtClean="0"/>
              <a:t>26/12/2024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337955" y="1143000"/>
            <a:ext cx="218209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045E7-5AF3-426E-AAC4-4593CED96ADC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rgbClr val="14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4" name="Gráfico 1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11" name="Espaço Reservado para Imagem 10"/>
          <p:cNvSpPr>
            <a:spLocks noGrp="1"/>
          </p:cNvSpPr>
          <p:nvPr>
            <p:ph type="pic" sz="quarter" idx="10"/>
          </p:nvPr>
        </p:nvSpPr>
        <p:spPr>
          <a:xfrm>
            <a:off x="690169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6" name="Imagem 15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rgbClr val="14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4" name="Gráfico 1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75375" y="2514717"/>
            <a:ext cx="2847209" cy="7031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77825" indent="0">
              <a:buNone/>
              <a:defRPr>
                <a:solidFill>
                  <a:schemeClr val="bg1"/>
                </a:solidFill>
              </a:defRPr>
            </a:lvl2pPr>
            <a:lvl3pPr marL="756285" indent="0">
              <a:buNone/>
              <a:defRPr>
                <a:solidFill>
                  <a:schemeClr val="bg1"/>
                </a:solidFill>
              </a:defRPr>
            </a:lvl3pPr>
            <a:lvl4pPr marL="1134110" indent="0">
              <a:buNone/>
              <a:defRPr>
                <a:solidFill>
                  <a:schemeClr val="bg1"/>
                </a:solidFill>
              </a:defRPr>
            </a:lvl4pPr>
            <a:lvl5pPr marL="151193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5" name="Imagem 14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/>
          <p:cNvSpPr/>
          <p:nvPr userDrawn="1"/>
        </p:nvSpPr>
        <p:spPr>
          <a:xfrm>
            <a:off x="0" y="-12205"/>
            <a:ext cx="7561052" cy="107047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2A926A"/>
              </a:gs>
              <a:gs pos="0">
                <a:srgbClr val="144734"/>
              </a:gs>
              <a:gs pos="64000">
                <a:srgbClr val="1B5F45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2" name="Gráfico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pic>
        <p:nvPicPr>
          <p:cNvPr id="13" name="Imagem 12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/>
          <p:cNvSpPr/>
          <p:nvPr userDrawn="1"/>
        </p:nvSpPr>
        <p:spPr>
          <a:xfrm>
            <a:off x="0" y="-12205"/>
            <a:ext cx="7561052" cy="107047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2A926A"/>
              </a:gs>
              <a:gs pos="0">
                <a:srgbClr val="144734"/>
              </a:gs>
              <a:gs pos="64000">
                <a:srgbClr val="1B5F45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4" name="Gráfico 1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12" name="Espaço Reservado para Imagem 10"/>
          <p:cNvSpPr>
            <a:spLocks noGrp="1"/>
          </p:cNvSpPr>
          <p:nvPr>
            <p:ph type="pic" sz="quarter" idx="10"/>
          </p:nvPr>
        </p:nvSpPr>
        <p:spPr>
          <a:xfrm>
            <a:off x="690169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5" name="Imagem 14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/>
          <p:cNvSpPr/>
          <p:nvPr userDrawn="1"/>
        </p:nvSpPr>
        <p:spPr>
          <a:xfrm>
            <a:off x="0" y="-12205"/>
            <a:ext cx="7561052" cy="107047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2A926A"/>
              </a:gs>
              <a:gs pos="0">
                <a:srgbClr val="144734"/>
              </a:gs>
              <a:gs pos="64000">
                <a:srgbClr val="1B5F45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>
              <a:solidFill>
                <a:schemeClr val="bg1"/>
              </a:solidFill>
            </a:endParaRPr>
          </a:p>
        </p:txBody>
      </p:sp>
      <p:pic>
        <p:nvPicPr>
          <p:cNvPr id="15" name="Gráfico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75375" y="2514717"/>
            <a:ext cx="2847209" cy="7031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77825" indent="0">
              <a:buNone/>
              <a:defRPr>
                <a:solidFill>
                  <a:schemeClr val="bg1"/>
                </a:solidFill>
              </a:defRPr>
            </a:lvl2pPr>
            <a:lvl3pPr marL="756285" indent="0">
              <a:buNone/>
              <a:defRPr>
                <a:solidFill>
                  <a:schemeClr val="bg1"/>
                </a:solidFill>
              </a:defRPr>
            </a:lvl3pPr>
            <a:lvl4pPr marL="1134110" indent="0">
              <a:buNone/>
              <a:defRPr>
                <a:solidFill>
                  <a:schemeClr val="bg1"/>
                </a:solidFill>
              </a:defRPr>
            </a:lvl4pPr>
            <a:lvl5pPr marL="151193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6" name="Imagem 15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28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7561052" cy="10692496"/>
          </a:xfrm>
          <a:prstGeom prst="rect">
            <a:avLst/>
          </a:prstGeom>
        </p:spPr>
      </p:pic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971570" y="3801775"/>
            <a:ext cx="3877824" cy="9007277"/>
          </a:xfrm>
          <a:prstGeom prst="rect">
            <a:avLst/>
          </a:prstGeom>
        </p:spPr>
      </p:pic>
      <p:pic>
        <p:nvPicPr>
          <p:cNvPr id="7" name="Imagem 6" descr="Placa com fundo preto&#10;&#10;Descrição gerada automaticamente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561052" cy="10692496"/>
          </a:xfrm>
          <a:prstGeom prst="rect">
            <a:avLst/>
          </a:prstGeom>
        </p:spPr>
      </p:pic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302268">
            <a:off x="2977165" y="2016499"/>
            <a:ext cx="4950727" cy="11499380"/>
          </a:xfrm>
          <a:prstGeom prst="rect">
            <a:avLst/>
          </a:prstGeom>
        </p:spPr>
      </p:pic>
      <p:pic>
        <p:nvPicPr>
          <p:cNvPr id="3" name="Imagem 2" descr="Placa com fundo preto&#10;&#10;Descrição gerada automaticament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561052" cy="10692496"/>
          </a:xfrm>
          <a:prstGeom prst="rect">
            <a:avLst/>
          </a:prstGeom>
        </p:spPr>
      </p:pic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302268">
            <a:off x="2977165" y="2016499"/>
            <a:ext cx="4950727" cy="11499380"/>
          </a:xfrm>
          <a:prstGeom prst="rect">
            <a:avLst/>
          </a:prstGeom>
        </p:spPr>
      </p:pic>
      <p:pic>
        <p:nvPicPr>
          <p:cNvPr id="3" name="Imagem 2" descr="Placa com fundo preto&#10;&#10;Descrição gerada automaticament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Espaço Reservado para Imagem 10"/>
          <p:cNvSpPr>
            <a:spLocks noGrp="1"/>
          </p:cNvSpPr>
          <p:nvPr>
            <p:ph type="pic" sz="quarter" idx="10"/>
          </p:nvPr>
        </p:nvSpPr>
        <p:spPr>
          <a:xfrm>
            <a:off x="690169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561052" cy="10692496"/>
          </a:xfrm>
          <a:prstGeom prst="rect">
            <a:avLst/>
          </a:prstGeom>
        </p:spPr>
      </p:pic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302268">
            <a:off x="2977165" y="2016499"/>
            <a:ext cx="4950727" cy="11499380"/>
          </a:xfrm>
          <a:prstGeom prst="rect">
            <a:avLst/>
          </a:prstGeom>
        </p:spPr>
      </p:pic>
      <p:pic>
        <p:nvPicPr>
          <p:cNvPr id="3" name="Imagem 2" descr="Placa com fundo preto&#10;&#10;Descrição gerada automaticament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75375" y="2514717"/>
            <a:ext cx="2847209" cy="7031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77825" indent="0">
              <a:buNone/>
              <a:defRPr>
                <a:solidFill>
                  <a:schemeClr val="bg1"/>
                </a:solidFill>
              </a:defRPr>
            </a:lvl2pPr>
            <a:lvl3pPr marL="756285" indent="0">
              <a:buNone/>
              <a:defRPr>
                <a:solidFill>
                  <a:schemeClr val="bg1"/>
                </a:solidFill>
              </a:defRPr>
            </a:lvl3pPr>
            <a:lvl4pPr marL="1134110" indent="0">
              <a:buNone/>
              <a:defRPr>
                <a:solidFill>
                  <a:schemeClr val="bg1"/>
                </a:solidFill>
              </a:defRPr>
            </a:lvl4pPr>
            <a:lvl5pPr marL="151193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2" name="Triângulo isósceles 1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pic>
        <p:nvPicPr>
          <p:cNvPr id="12" name="Imagem 11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2" name="Triângulo isósceles 1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12" name="Espaço Reservado para Imagem 10"/>
          <p:cNvSpPr>
            <a:spLocks noGrp="1"/>
          </p:cNvSpPr>
          <p:nvPr>
            <p:ph type="pic" sz="quarter" idx="10"/>
          </p:nvPr>
        </p:nvSpPr>
        <p:spPr>
          <a:xfrm>
            <a:off x="690169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4" name="Imagem 13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2" name="Triângulo isósceles 1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tx2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sp>
        <p:nvSpPr>
          <p:cNvPr id="12" name="Espaço Reservado para Imagem 10"/>
          <p:cNvSpPr>
            <a:spLocks noGrp="1"/>
          </p:cNvSpPr>
          <p:nvPr>
            <p:ph type="pic" sz="quarter" idx="11"/>
          </p:nvPr>
        </p:nvSpPr>
        <p:spPr>
          <a:xfrm>
            <a:off x="3741594" y="2514950"/>
            <a:ext cx="2847323" cy="7031800"/>
          </a:xfrm>
          <a:prstGeom prst="roundRect">
            <a:avLst>
              <a:gd name="adj" fmla="val 7978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accent4">
                <a:lumMod val="75000"/>
              </a:schemeClr>
            </a:solidFill>
            <a:miter lim="400000"/>
          </a:ln>
          <a:effectLst>
            <a:outerShdw blurRad="431800" dist="381000" dir="2700000" algn="tl" rotWithShape="0">
              <a:prstClr val="black">
                <a:alpha val="78000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75375" y="2514717"/>
            <a:ext cx="2847209" cy="7031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377825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 marL="756285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 marL="113411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 marL="1511935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4" name="Imagem 13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7561052" cy="10692496"/>
          </a:xfrm>
          <a:prstGeom prst="rect">
            <a:avLst/>
          </a:prstGeom>
          <a:solidFill>
            <a:srgbClr val="14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3" name="Triângulo isósceles 2"/>
          <p:cNvSpPr/>
          <p:nvPr userDrawn="1"/>
        </p:nvSpPr>
        <p:spPr>
          <a:xfrm rot="2033779">
            <a:off x="5287577" y="7460002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5" name="Triângulo isósceles 4"/>
          <p:cNvSpPr/>
          <p:nvPr userDrawn="1"/>
        </p:nvSpPr>
        <p:spPr>
          <a:xfrm rot="15143260">
            <a:off x="6621357" y="5500778"/>
            <a:ext cx="982937" cy="3060430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6" name="Triângulo isósceles 5"/>
          <p:cNvSpPr/>
          <p:nvPr userDrawn="1"/>
        </p:nvSpPr>
        <p:spPr>
          <a:xfrm rot="15143260">
            <a:off x="6531938" y="8703883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7" name="Triângulo isósceles 6"/>
          <p:cNvSpPr/>
          <p:nvPr userDrawn="1"/>
        </p:nvSpPr>
        <p:spPr>
          <a:xfrm rot="21414382">
            <a:off x="-697593" y="-487558"/>
            <a:ext cx="1943185" cy="2295433"/>
          </a:xfrm>
          <a:prstGeom prst="triangle">
            <a:avLst>
              <a:gd name="adj" fmla="val 74615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3530"/>
          </a:p>
        </p:txBody>
      </p:sp>
      <p:sp>
        <p:nvSpPr>
          <p:cNvPr id="8" name="Triângulo isósceles 7"/>
          <p:cNvSpPr/>
          <p:nvPr userDrawn="1"/>
        </p:nvSpPr>
        <p:spPr>
          <a:xfrm rot="10800000">
            <a:off x="6674389" y="1741382"/>
            <a:ext cx="612664" cy="1907563"/>
          </a:xfrm>
          <a:prstGeom prst="triangle">
            <a:avLst>
              <a:gd name="adj" fmla="val 74615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sp>
        <p:nvSpPr>
          <p:cNvPr id="9" name="Triângulo isósceles 8"/>
          <p:cNvSpPr/>
          <p:nvPr userDrawn="1"/>
        </p:nvSpPr>
        <p:spPr>
          <a:xfrm rot="7826182">
            <a:off x="5986767" y="5723883"/>
            <a:ext cx="535351" cy="1016758"/>
          </a:xfrm>
          <a:prstGeom prst="triangle">
            <a:avLst>
              <a:gd name="adj" fmla="val 35862"/>
            </a:avLst>
          </a:pr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530"/>
          </a:p>
        </p:txBody>
      </p:sp>
      <p:pic>
        <p:nvPicPr>
          <p:cNvPr id="11" name="Gráfico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91858">
            <a:off x="-756810" y="-5285001"/>
            <a:ext cx="5411478" cy="12569598"/>
          </a:xfrm>
          <a:prstGeom prst="rect">
            <a:avLst/>
          </a:prstGeom>
        </p:spPr>
      </p:pic>
      <p:pic>
        <p:nvPicPr>
          <p:cNvPr id="13" name="Imagem 12" descr="Placa com fundo preto&#10;&#10;Descrição gerada automaticamente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973495" y="-1144231"/>
            <a:ext cx="3045989" cy="4366831"/>
          </a:xfrm>
          <a:prstGeom prst="rect">
            <a:avLst/>
          </a:prstGeom>
          <a:effectLst>
            <a:outerShdw blurRad="177800" dist="101600" dir="306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756285" rtl="0" eaLnBrk="1" latinLnBrk="0" hangingPunct="1">
        <a:lnSpc>
          <a:spcPct val="90000"/>
        </a:lnSpc>
        <a:spcBef>
          <a:spcPct val="0"/>
        </a:spcBef>
        <a:buNone/>
        <a:defRPr sz="3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230" indent="-189230" algn="l" defTabSz="756285" rtl="0" eaLnBrk="1" latinLnBrk="0" hangingPunct="1">
        <a:lnSpc>
          <a:spcPct val="90000"/>
        </a:lnSpc>
        <a:spcBef>
          <a:spcPct val="166000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5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488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655" kern="1200">
          <a:solidFill>
            <a:schemeClr val="tx1"/>
          </a:solidFill>
          <a:latin typeface="+mn-lt"/>
          <a:ea typeface="+mn-ea"/>
          <a:cs typeface="+mn-cs"/>
        </a:defRPr>
      </a:lvl3pPr>
      <a:lvl4pPr marL="132270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70116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207899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45681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83527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21310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2pPr>
      <a:lvl3pPr marL="75628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188976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26822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64604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02387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emf"/><Relationship Id="rId2" Type="http://schemas.openxmlformats.org/officeDocument/2006/relationships/image" Target="../media/image32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6.png"/><Relationship Id="rId4" Type="http://schemas.openxmlformats.org/officeDocument/2006/relationships/image" Target="../media/image32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emf"/><Relationship Id="rId2" Type="http://schemas.openxmlformats.org/officeDocument/2006/relationships/image" Target="../media/image3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9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emf"/><Relationship Id="rId2" Type="http://schemas.openxmlformats.org/officeDocument/2006/relationships/image" Target="../media/image32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2.emf"/><Relationship Id="rId4" Type="http://schemas.openxmlformats.org/officeDocument/2006/relationships/image" Target="../media/image331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7.png"/><Relationship Id="rId5" Type="http://schemas.openxmlformats.org/officeDocument/2006/relationships/image" Target="../media/image336.png"/><Relationship Id="rId4" Type="http://schemas.openxmlformats.org/officeDocument/2006/relationships/image" Target="../media/image3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emf"/><Relationship Id="rId2" Type="http://schemas.openxmlformats.org/officeDocument/2006/relationships/image" Target="../media/image340.emf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image" Target="../media/image343.jpeg"/><Relationship Id="rId7" Type="http://schemas.openxmlformats.org/officeDocument/2006/relationships/image" Target="../media/image345.pn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5.png"/><Relationship Id="rId5" Type="http://schemas.openxmlformats.org/officeDocument/2006/relationships/image" Target="../media/image314.jpeg"/><Relationship Id="rId4" Type="http://schemas.openxmlformats.org/officeDocument/2006/relationships/image" Target="../media/image34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emf"/><Relationship Id="rId2" Type="http://schemas.openxmlformats.org/officeDocument/2006/relationships/image" Target="../media/image35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5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9.jpeg"/><Relationship Id="rId4" Type="http://schemas.openxmlformats.org/officeDocument/2006/relationships/image" Target="../media/image358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emf"/><Relationship Id="rId2" Type="http://schemas.openxmlformats.org/officeDocument/2006/relationships/image" Target="../media/image360.emf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emf"/><Relationship Id="rId2" Type="http://schemas.openxmlformats.org/officeDocument/2006/relationships/image" Target="../media/image36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5.png"/><Relationship Id="rId4" Type="http://schemas.openxmlformats.org/officeDocument/2006/relationships/image" Target="../media/image364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emf"/><Relationship Id="rId2" Type="http://schemas.openxmlformats.org/officeDocument/2006/relationships/image" Target="../media/image36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9.png"/><Relationship Id="rId4" Type="http://schemas.openxmlformats.org/officeDocument/2006/relationships/image" Target="../media/image36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emf"/><Relationship Id="rId2" Type="http://schemas.openxmlformats.org/officeDocument/2006/relationships/image" Target="../media/image37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e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6.jpeg"/><Relationship Id="rId4" Type="http://schemas.openxmlformats.org/officeDocument/2006/relationships/image" Target="../media/image37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emf"/><Relationship Id="rId2" Type="http://schemas.openxmlformats.org/officeDocument/2006/relationships/image" Target="../media/image36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9.emf"/><Relationship Id="rId5" Type="http://schemas.openxmlformats.org/officeDocument/2006/relationships/image" Target="../media/image378.emf"/><Relationship Id="rId4" Type="http://schemas.openxmlformats.org/officeDocument/2006/relationships/image" Target="../media/image377.emf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384.png"/><Relationship Id="rId4" Type="http://schemas.openxmlformats.org/officeDocument/2006/relationships/image" Target="../media/image381.png"/><Relationship Id="rId9" Type="http://schemas.microsoft.com/office/2007/relationships/hdphoto" Target="../media/hdphoto6.wdp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emf"/><Relationship Id="rId2" Type="http://schemas.openxmlformats.org/officeDocument/2006/relationships/image" Target="../media/image385.emf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9.png"/><Relationship Id="rId5" Type="http://schemas.microsoft.com/office/2007/relationships/hdphoto" Target="../media/hdphoto9.wdp"/><Relationship Id="rId4" Type="http://schemas.openxmlformats.org/officeDocument/2006/relationships/image" Target="../media/image388.png"/><Relationship Id="rId9" Type="http://schemas.microsoft.com/office/2007/relationships/hdphoto" Target="../media/hdphoto11.wdp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emf"/><Relationship Id="rId2" Type="http://schemas.openxmlformats.org/officeDocument/2006/relationships/image" Target="../media/image39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3.png"/><Relationship Id="rId4" Type="http://schemas.openxmlformats.org/officeDocument/2006/relationships/image" Target="../media/image392.emf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emf"/><Relationship Id="rId2" Type="http://schemas.openxmlformats.org/officeDocument/2006/relationships/image" Target="../media/image39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6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0.png"/><Relationship Id="rId4" Type="http://schemas.openxmlformats.org/officeDocument/2006/relationships/image" Target="../media/image3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emf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emf"/><Relationship Id="rId2" Type="http://schemas.openxmlformats.org/officeDocument/2006/relationships/image" Target="../media/image40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6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9.png"/><Relationship Id="rId4" Type="http://schemas.microsoft.com/office/2007/relationships/hdphoto" Target="../media/hdphoto12.wdp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emf"/><Relationship Id="rId2" Type="http://schemas.openxmlformats.org/officeDocument/2006/relationships/image" Target="../media/image410.emf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6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3" Type="http://schemas.openxmlformats.org/officeDocument/2006/relationships/image" Target="../media/image418.jpeg"/><Relationship Id="rId7" Type="http://schemas.openxmlformats.org/officeDocument/2006/relationships/image" Target="../media/image422.png"/><Relationship Id="rId2" Type="http://schemas.openxmlformats.org/officeDocument/2006/relationships/image" Target="../media/image4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1.jpeg"/><Relationship Id="rId5" Type="http://schemas.openxmlformats.org/officeDocument/2006/relationships/image" Target="../media/image420.jpeg"/><Relationship Id="rId4" Type="http://schemas.openxmlformats.org/officeDocument/2006/relationships/image" Target="../media/image419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image" Target="../media/image424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1.png"/><Relationship Id="rId4" Type="http://schemas.openxmlformats.org/officeDocument/2006/relationships/image" Target="../media/image43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emf"/><Relationship Id="rId2" Type="http://schemas.openxmlformats.org/officeDocument/2006/relationships/image" Target="../media/image43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4.emf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436.emf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40.emf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jpeg"/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5.png"/><Relationship Id="rId4" Type="http://schemas.openxmlformats.org/officeDocument/2006/relationships/image" Target="../media/image444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emf"/><Relationship Id="rId2" Type="http://schemas.openxmlformats.org/officeDocument/2006/relationships/image" Target="../media/image44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8.emf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454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1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453.png"/><Relationship Id="rId4" Type="http://schemas.openxmlformats.org/officeDocument/2006/relationships/image" Target="../media/image450.png"/><Relationship Id="rId9" Type="http://schemas.microsoft.com/office/2007/relationships/hdphoto" Target="../media/hdphoto16.wdp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image" Target="../media/image45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emf"/><Relationship Id="rId2" Type="http://schemas.openxmlformats.org/officeDocument/2006/relationships/image" Target="../media/image457.emf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emf"/><Relationship Id="rId2" Type="http://schemas.openxmlformats.org/officeDocument/2006/relationships/image" Target="../media/image462.emf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emf"/><Relationship Id="rId2" Type="http://schemas.openxmlformats.org/officeDocument/2006/relationships/image" Target="../media/image464.emf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image" Target="../media/image4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8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emf"/><Relationship Id="rId2" Type="http://schemas.openxmlformats.org/officeDocument/2006/relationships/image" Target="../media/image46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1.e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2" Type="http://schemas.openxmlformats.org/officeDocument/2006/relationships/image" Target="../media/image472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6.emf"/><Relationship Id="rId4" Type="http://schemas.openxmlformats.org/officeDocument/2006/relationships/image" Target="../media/image475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emf"/><Relationship Id="rId2" Type="http://schemas.openxmlformats.org/officeDocument/2006/relationships/image" Target="../media/image47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0.emf"/><Relationship Id="rId4" Type="http://schemas.openxmlformats.org/officeDocument/2006/relationships/image" Target="../media/image479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emf"/><Relationship Id="rId2" Type="http://schemas.openxmlformats.org/officeDocument/2006/relationships/image" Target="../media/image48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5.emf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2.png"/><Relationship Id="rId4" Type="http://schemas.openxmlformats.org/officeDocument/2006/relationships/image" Target="../media/image49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emf"/><Relationship Id="rId2" Type="http://schemas.openxmlformats.org/officeDocument/2006/relationships/image" Target="../media/image493.emf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9.png"/><Relationship Id="rId5" Type="http://schemas.openxmlformats.org/officeDocument/2006/relationships/image" Target="../media/image498.png"/><Relationship Id="rId4" Type="http://schemas.openxmlformats.org/officeDocument/2006/relationships/image" Target="../media/image49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emf"/><Relationship Id="rId2" Type="http://schemas.openxmlformats.org/officeDocument/2006/relationships/image" Target="../media/image50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3.emf"/><Relationship Id="rId4" Type="http://schemas.openxmlformats.org/officeDocument/2006/relationships/image" Target="../media/image502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emf"/><Relationship Id="rId2" Type="http://schemas.openxmlformats.org/officeDocument/2006/relationships/image" Target="../media/image504.emf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png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6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pn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8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5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png"/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jpeg"/><Relationship Id="rId2" Type="http://schemas.openxmlformats.org/officeDocument/2006/relationships/image" Target="../media/image5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png"/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8.png"/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5.png"/><Relationship Id="rId4" Type="http://schemas.openxmlformats.org/officeDocument/2006/relationships/image" Target="../media/image554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jpeg"/><Relationship Id="rId2" Type="http://schemas.openxmlformats.org/officeDocument/2006/relationships/image" Target="../media/image5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8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jpeg"/><Relationship Id="rId2" Type="http://schemas.openxmlformats.org/officeDocument/2006/relationships/image" Target="../media/image5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1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3.jpeg"/><Relationship Id="rId2" Type="http://schemas.openxmlformats.org/officeDocument/2006/relationships/image" Target="../media/image5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4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6.jpe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2.png"/><Relationship Id="rId13" Type="http://schemas.openxmlformats.org/officeDocument/2006/relationships/image" Target="../media/image575.png"/><Relationship Id="rId3" Type="http://schemas.openxmlformats.org/officeDocument/2006/relationships/image" Target="../media/image567.png"/><Relationship Id="rId7" Type="http://schemas.openxmlformats.org/officeDocument/2006/relationships/image" Target="../media/image571.png"/><Relationship Id="rId12" Type="http://schemas.openxmlformats.org/officeDocument/2006/relationships/image" Target="../media/image5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0.png"/><Relationship Id="rId11" Type="http://schemas.openxmlformats.org/officeDocument/2006/relationships/image" Target="../media/image565.png"/><Relationship Id="rId5" Type="http://schemas.openxmlformats.org/officeDocument/2006/relationships/image" Target="../media/image569.png"/><Relationship Id="rId10" Type="http://schemas.openxmlformats.org/officeDocument/2006/relationships/image" Target="../media/image574.png"/><Relationship Id="rId4" Type="http://schemas.openxmlformats.org/officeDocument/2006/relationships/image" Target="../media/image568.png"/><Relationship Id="rId9" Type="http://schemas.openxmlformats.org/officeDocument/2006/relationships/image" Target="../media/image57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8.jpeg"/><Relationship Id="rId5" Type="http://schemas.openxmlformats.org/officeDocument/2006/relationships/image" Target="../media/image10.png"/><Relationship Id="rId4" Type="http://schemas.openxmlformats.org/officeDocument/2006/relationships/image" Target="../media/image5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jpe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hyperlink" Target="https://www.zendesign.com.br/produtos/puxadores/lancamentos" TargetMode="External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hyperlink" Target="https://www.zendesign.com.br/produtos/puxadores/lancamento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emf"/><Relationship Id="rId5" Type="http://schemas.openxmlformats.org/officeDocument/2006/relationships/image" Target="../media/image148.emf"/><Relationship Id="rId4" Type="http://schemas.openxmlformats.org/officeDocument/2006/relationships/image" Target="../media/image14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emf"/><Relationship Id="rId5" Type="http://schemas.openxmlformats.org/officeDocument/2006/relationships/image" Target="../media/image153.emf"/><Relationship Id="rId4" Type="http://schemas.openxmlformats.org/officeDocument/2006/relationships/image" Target="../media/image15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emf"/><Relationship Id="rId4" Type="http://schemas.openxmlformats.org/officeDocument/2006/relationships/image" Target="../media/image1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openxmlformats.org/officeDocument/2006/relationships/image" Target="../media/image200.jpeg"/><Relationship Id="rId4" Type="http://schemas.openxmlformats.org/officeDocument/2006/relationships/image" Target="../media/image1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6.png"/><Relationship Id="rId4" Type="http://schemas.openxmlformats.org/officeDocument/2006/relationships/image" Target="../media/image21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2.png"/><Relationship Id="rId4" Type="http://schemas.openxmlformats.org/officeDocument/2006/relationships/image" Target="../media/image23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em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image" Target="../media/image241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3" Type="http://schemas.openxmlformats.org/officeDocument/2006/relationships/image" Target="../media/image253.jpeg"/><Relationship Id="rId7" Type="http://schemas.openxmlformats.org/officeDocument/2006/relationships/image" Target="../media/image257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em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emf"/><Relationship Id="rId2" Type="http://schemas.openxmlformats.org/officeDocument/2006/relationships/image" Target="../media/image27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3.png"/><Relationship Id="rId4" Type="http://schemas.openxmlformats.org/officeDocument/2006/relationships/image" Target="../media/image272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6.png"/><Relationship Id="rId4" Type="http://schemas.microsoft.com/office/2007/relationships/hdphoto" Target="../media/hdphoto2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emf"/><Relationship Id="rId2" Type="http://schemas.openxmlformats.org/officeDocument/2006/relationships/image" Target="../media/image298.em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emf"/><Relationship Id="rId2" Type="http://schemas.openxmlformats.org/officeDocument/2006/relationships/image" Target="../media/image303.em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emf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6" name="Retângulo 5116"/>
          <p:cNvSpPr/>
          <p:nvPr/>
        </p:nvSpPr>
        <p:spPr>
          <a:xfrm>
            <a:off x="317" y="43180"/>
            <a:ext cx="7543800" cy="10648315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6" name="Retângulo 76"/>
          <p:cNvSpPr/>
          <p:nvPr/>
        </p:nvSpPr>
        <p:spPr>
          <a:xfrm>
            <a:off x="1112202" y="2544127"/>
            <a:ext cx="5148580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800" b="1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LINHA DE PRODUTO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05" name="Retângulo 4905"/>
          <p:cNvSpPr/>
          <p:nvPr/>
        </p:nvSpPr>
        <p:spPr>
          <a:xfrm>
            <a:off x="1367472" y="1265237"/>
            <a:ext cx="2073275" cy="133921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906" name="Retângulo 4906"/>
          <p:cNvSpPr/>
          <p:nvPr/>
        </p:nvSpPr>
        <p:spPr>
          <a:xfrm>
            <a:off x="3385502" y="1539557"/>
            <a:ext cx="2947670" cy="72199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32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Sob medida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07" name="Retângulo 4907"/>
          <p:cNvSpPr/>
          <p:nvPr/>
        </p:nvSpPr>
        <p:spPr>
          <a:xfrm>
            <a:off x="3306127" y="1427797"/>
            <a:ext cx="2505710" cy="967105"/>
          </a:xfrm>
          <a:prstGeom prst="rect">
            <a:avLst/>
          </a:prstGeom>
          <a:noFill/>
          <a:ln w="28575"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79" name="Retângulo 269279"/>
          <p:cNvSpPr/>
          <p:nvPr/>
        </p:nvSpPr>
        <p:spPr>
          <a:xfrm>
            <a:off x="5100637" y="10147300"/>
            <a:ext cx="2286000" cy="252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Ult. Atualização 26/12/2024</a:t>
            </a:r>
            <a:r>
              <a:rPr lang="pt-BR" sz="12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LINHA PIETTRA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4" name="Retângulo 54"/>
          <p:cNvSpPr/>
          <p:nvPr/>
        </p:nvSpPr>
        <p:spPr>
          <a:xfrm>
            <a:off x="406717" y="6327140"/>
            <a:ext cx="6508750" cy="144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Piettra: Laminado decorativo de alta pressão com miolo colorido não sendo necessário o uso de fita de borda, superfície sem porosidade facilitando a limpeza, 5 anos de garantia contra qualquer rachadura, tem como propriedade principal: papel craft prensado em alta temperatura.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" name="Retângulo 56"/>
          <p:cNvSpPr/>
          <p:nvPr/>
        </p:nvSpPr>
        <p:spPr>
          <a:xfrm>
            <a:off x="840422" y="1040130"/>
            <a:ext cx="5781675" cy="312356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" name="Retângulo 57"/>
          <p:cNvSpPr/>
          <p:nvPr/>
        </p:nvSpPr>
        <p:spPr>
          <a:xfrm>
            <a:off x="559752" y="5085715"/>
            <a:ext cx="621982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8" name="Retângulo 58"/>
          <p:cNvSpPr/>
          <p:nvPr/>
        </p:nvSpPr>
        <p:spPr>
          <a:xfrm>
            <a:off x="1963420" y="5116830"/>
            <a:ext cx="3644900" cy="454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TAMPOS  REVESTIMENTOS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420" y="7985760"/>
            <a:ext cx="3562350" cy="154305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494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5880" y="-9525"/>
            <a:ext cx="39350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NOVA LINHA DE PUXADORES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016" name="Imagem 6016" descr="C:\Users\douglas.farias\Desktop\00002_page-00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108" r="50601" b="9748"/>
          <a:stretch>
            <a:fillRect/>
          </a:stretch>
        </p:blipFill>
        <p:spPr bwMode="auto">
          <a:xfrm>
            <a:off x="3775075" y="730567"/>
            <a:ext cx="3748405" cy="918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4" name="Imagem 5794" descr="C:\Users\douglas.farias\Desktop\Nova linha puxadore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r="50187" b="5755"/>
          <a:stretch>
            <a:fillRect/>
          </a:stretch>
        </p:blipFill>
        <p:spPr bwMode="auto">
          <a:xfrm>
            <a:off x="36195" y="755332"/>
            <a:ext cx="3761105" cy="9205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6210"/>
          <p:cNvSpPr/>
          <p:nvPr/>
        </p:nvSpPr>
        <p:spPr>
          <a:xfrm>
            <a:off x="173355" y="1064260"/>
            <a:ext cx="3606800" cy="143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inserido no promob abriremos a aba modelos &gt; Acessórios &gt; Puxadores</a:t>
            </a:r>
          </a:p>
        </p:txBody>
      </p:sp>
      <p:sp>
        <p:nvSpPr>
          <p:cNvPr id="5" name="Retângulo 6210"/>
          <p:cNvSpPr/>
          <p:nvPr/>
        </p:nvSpPr>
        <p:spPr>
          <a:xfrm>
            <a:off x="3966845" y="4088765"/>
            <a:ext cx="3592830" cy="88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Escolher linha, modelo e acabamento</a:t>
            </a:r>
          </a:p>
        </p:txBody>
      </p:sp>
      <p:sp>
        <p:nvSpPr>
          <p:cNvPr id="7" name="Retângulo 6210"/>
          <p:cNvSpPr/>
          <p:nvPr/>
        </p:nvSpPr>
        <p:spPr>
          <a:xfrm>
            <a:off x="12700" y="7823200"/>
            <a:ext cx="3241675" cy="889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puxador será inserido em seu módulo.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" y="4088765"/>
            <a:ext cx="3811905" cy="2551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215" y="7117715"/>
            <a:ext cx="4001770" cy="2580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065" y="824230"/>
            <a:ext cx="3720465" cy="2787015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11455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5880" y="-9525"/>
            <a:ext cx="179832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LAQUEAÇÃO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98" name="Retângulo 5798"/>
          <p:cNvSpPr/>
          <p:nvPr/>
        </p:nvSpPr>
        <p:spPr>
          <a:xfrm>
            <a:off x="206692" y="675322"/>
            <a:ext cx="714629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Nossa linha de laqueação agora está ainda mais completa, confira abaixo os nossos padrões disponíveis: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" y="1774190"/>
            <a:ext cx="6299835" cy="704215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11455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5880" y="-9525"/>
            <a:ext cx="179832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LAQUEAÇÃO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91" name="Retângulo 269291"/>
          <p:cNvSpPr/>
          <p:nvPr/>
        </p:nvSpPr>
        <p:spPr>
          <a:xfrm>
            <a:off x="914316" y="570230"/>
            <a:ext cx="5804536" cy="450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Contamos também com nossa linha de laqueação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Special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506" name="Retângulo 1506"/>
          <p:cNvSpPr/>
          <p:nvPr/>
        </p:nvSpPr>
        <p:spPr>
          <a:xfrm>
            <a:off x="545147" y="5302885"/>
            <a:ext cx="6470650" cy="767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Todas as cores do Pantone Sayerlack estão disponíveis em cartela de cores no Promob!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03" name="Retângulo 6803"/>
          <p:cNvSpPr/>
          <p:nvPr/>
        </p:nvSpPr>
        <p:spPr>
          <a:xfrm>
            <a:off x="540702" y="6194425"/>
            <a:ext cx="4424045" cy="1289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mostruário de laqueação e lamina natural estão juntos! Disponíveis na aba de mostruários para compra em nossa biblioteca do Promob!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809" name="Imagem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3057" y="6050280"/>
            <a:ext cx="1058545" cy="1586865"/>
          </a:xfrm>
          <a:prstGeom prst="rect">
            <a:avLst/>
          </a:prstGeom>
          <a:ln>
            <a:noFill/>
          </a:ln>
        </p:spPr>
      </p:pic>
      <p:sp>
        <p:nvSpPr>
          <p:cNvPr id="5694" name="Retângulo 5694"/>
          <p:cNvSpPr/>
          <p:nvPr/>
        </p:nvSpPr>
        <p:spPr>
          <a:xfrm>
            <a:off x="2991167" y="7816850"/>
            <a:ext cx="4023360" cy="98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Lá você encontrará também nosso mostruário de laqueação e lamina para showroom!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5695" name="Imagem 569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7" y="7552055"/>
            <a:ext cx="2252345" cy="1586865"/>
          </a:xfrm>
          <a:prstGeom prst="rect">
            <a:avLst/>
          </a:prstGeom>
        </p:spPr>
      </p:pic>
      <p:sp>
        <p:nvSpPr>
          <p:cNvPr id="269227" name="Retângulo 269227"/>
          <p:cNvSpPr/>
          <p:nvPr/>
        </p:nvSpPr>
        <p:spPr>
          <a:xfrm>
            <a:off x="807402" y="9461500"/>
            <a:ext cx="6006465" cy="661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A linha painting special é tudo pintado as duas faces e os 4 lados onde seriam os bordos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" y="1079500"/>
            <a:ext cx="6602095" cy="391033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6210"/>
          <p:cNvSpPr/>
          <p:nvPr/>
        </p:nvSpPr>
        <p:spPr>
          <a:xfrm>
            <a:off x="1516697" y="613092"/>
            <a:ext cx="4846955" cy="624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painel laqueado 1F ou 2F no ambiente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173355" y="1139190"/>
            <a:ext cx="7239000" cy="82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PAINÉIS e depois ir na aba 15mm, 18mm ou 25mm e arraste para seu ambiente o painel laqueação</a:t>
            </a:r>
          </a:p>
        </p:txBody>
      </p:sp>
      <p:sp>
        <p:nvSpPr>
          <p:cNvPr id="3" name="Retângulo 6210"/>
          <p:cNvSpPr/>
          <p:nvPr/>
        </p:nvSpPr>
        <p:spPr>
          <a:xfrm>
            <a:off x="320675" y="4154170"/>
            <a:ext cx="7239000" cy="70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seu painel em seu ambiente clique em MODELOS e depois LAQUEAÇÃO/FINE TOUCH, lá você encontrara nossa linha disponível</a:t>
            </a:r>
          </a:p>
        </p:txBody>
      </p:sp>
      <p:sp>
        <p:nvSpPr>
          <p:cNvPr id="4" name="Retângulo 6210"/>
          <p:cNvSpPr/>
          <p:nvPr/>
        </p:nvSpPr>
        <p:spPr>
          <a:xfrm>
            <a:off x="639445" y="7618730"/>
            <a:ext cx="6601460" cy="410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Seu painel laqueado será inserido em seu ambiente.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2137410"/>
            <a:ext cx="7357745" cy="18554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55" y="4989830"/>
            <a:ext cx="5524500" cy="2462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5" y="8172450"/>
            <a:ext cx="5205095" cy="171958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6210"/>
          <p:cNvSpPr/>
          <p:nvPr/>
        </p:nvSpPr>
        <p:spPr>
          <a:xfrm>
            <a:off x="1548765" y="552450"/>
            <a:ext cx="4782820" cy="488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cores SPECIAL no painel laqueado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173355" y="1050290"/>
            <a:ext cx="7239000" cy="82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seu painel em seu ambiente clique em MODELOS e depois em PAINEL 1F, lá você terá acesso a nossa linha SPECIAL (PAINTING SPECIAL)</a:t>
            </a:r>
          </a:p>
        </p:txBody>
      </p:sp>
      <p:sp>
        <p:nvSpPr>
          <p:cNvPr id="3" name="Retângulo 6210"/>
          <p:cNvSpPr/>
          <p:nvPr/>
        </p:nvSpPr>
        <p:spPr>
          <a:xfrm>
            <a:off x="320675" y="4509770"/>
            <a:ext cx="7239000" cy="93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seu PAINEL SPECIAL em seu ambiente clique em MODELOS e depois em LAQUEAÇÃO SPECIAL, lá você terá acesso aos nossos padrões especiais disponíveis</a:t>
            </a:r>
          </a:p>
        </p:txBody>
      </p:sp>
      <p:sp>
        <p:nvSpPr>
          <p:cNvPr id="4" name="Retângulo 6210"/>
          <p:cNvSpPr/>
          <p:nvPr/>
        </p:nvSpPr>
        <p:spPr>
          <a:xfrm>
            <a:off x="407822" y="7862888"/>
            <a:ext cx="6770066" cy="410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Seu PAINEL SPECIAL será inserido em seu ambiente.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65" y="1990447"/>
            <a:ext cx="5265420" cy="2442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30" y="5627370"/>
            <a:ext cx="5861685" cy="2021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140" y="8427085"/>
            <a:ext cx="4048760" cy="1617345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470275" y="10389235"/>
            <a:ext cx="520700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6210"/>
          <p:cNvSpPr/>
          <p:nvPr/>
        </p:nvSpPr>
        <p:spPr>
          <a:xfrm>
            <a:off x="1007745" y="505460"/>
            <a:ext cx="5864225" cy="49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laqueação em portas Viena e Painting (1F ou 2F)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127635" y="1066165"/>
            <a:ext cx="3606800" cy="106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sua porta em seu ambiente clique em MODELOS e escolha o tipo de porta desejada</a:t>
            </a:r>
          </a:p>
        </p:txBody>
      </p:sp>
      <p:sp>
        <p:nvSpPr>
          <p:cNvPr id="3" name="Retângulo 6210"/>
          <p:cNvSpPr/>
          <p:nvPr/>
        </p:nvSpPr>
        <p:spPr>
          <a:xfrm>
            <a:off x="123825" y="3087370"/>
            <a:ext cx="3181350" cy="1738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Após ter escolhido a porta clique em MODELOS e depois em LAQUEAÇÃO/FINE TOUCH, lá você encontrará nossa linha disponível</a:t>
            </a:r>
          </a:p>
        </p:txBody>
      </p:sp>
      <p:sp>
        <p:nvSpPr>
          <p:cNvPr id="4" name="Retângulo 6210"/>
          <p:cNvSpPr/>
          <p:nvPr/>
        </p:nvSpPr>
        <p:spPr>
          <a:xfrm>
            <a:off x="93345" y="8594725"/>
            <a:ext cx="4062095" cy="700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Sua porta será inserida em seu ambiente.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275" y="1085850"/>
            <a:ext cx="4057650" cy="3146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640" y="1314450"/>
            <a:ext cx="1264285" cy="3130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" y="4812030"/>
            <a:ext cx="6172200" cy="276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255" y="7868285"/>
            <a:ext cx="2947670" cy="224282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442335" y="10389235"/>
            <a:ext cx="548640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6210"/>
          <p:cNvSpPr/>
          <p:nvPr/>
        </p:nvSpPr>
        <p:spPr>
          <a:xfrm>
            <a:off x="1007745" y="596900"/>
            <a:ext cx="5864225" cy="49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laqueação em portas Viena e Painting (Special)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127635" y="2039620"/>
            <a:ext cx="3606800" cy="106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sua porta em seu ambiente clique em MODELOS e escolha o tipo de porta desejada</a:t>
            </a:r>
          </a:p>
        </p:txBody>
      </p:sp>
      <p:sp>
        <p:nvSpPr>
          <p:cNvPr id="3" name="Retângulo 6210"/>
          <p:cNvSpPr/>
          <p:nvPr/>
        </p:nvSpPr>
        <p:spPr>
          <a:xfrm>
            <a:off x="4269740" y="4866005"/>
            <a:ext cx="3181350" cy="1738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Após ter escolhido a porta clique em MODELOS e depois em LAQUEAÇÃO SPECIAL, lá você encontrara toda nossa linha disponível</a:t>
            </a:r>
          </a:p>
        </p:txBody>
      </p:sp>
      <p:sp>
        <p:nvSpPr>
          <p:cNvPr id="4" name="Retângulo 6210"/>
          <p:cNvSpPr/>
          <p:nvPr/>
        </p:nvSpPr>
        <p:spPr>
          <a:xfrm>
            <a:off x="408305" y="8268970"/>
            <a:ext cx="3160395" cy="1177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Sua porta será inserida em seu ambiente.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435" y="1271905"/>
            <a:ext cx="3470275" cy="2993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4357370"/>
            <a:ext cx="3385185" cy="276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810" y="7915275"/>
            <a:ext cx="3136900" cy="1857375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454400" y="10389235"/>
            <a:ext cx="5365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6210"/>
          <p:cNvSpPr/>
          <p:nvPr/>
        </p:nvSpPr>
        <p:spPr>
          <a:xfrm>
            <a:off x="127635" y="575945"/>
            <a:ext cx="7432040" cy="49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laqueação em portas Viena e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Painting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(1F ou 2F Cartela de cores)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127635" y="1102360"/>
            <a:ext cx="3606800" cy="106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sua porta em seu ambiente clique em MODELOS e escolha o tipo de porta desejada</a:t>
            </a:r>
          </a:p>
        </p:txBody>
      </p:sp>
      <p:sp>
        <p:nvSpPr>
          <p:cNvPr id="3" name="Retângulo 6210"/>
          <p:cNvSpPr/>
          <p:nvPr/>
        </p:nvSpPr>
        <p:spPr>
          <a:xfrm>
            <a:off x="127635" y="5074920"/>
            <a:ext cx="3606800" cy="1738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3: Em propriedades ir em CÓDIGO CARTELA DE CORES lá você encontrara todas as cores do catálogo Sayerlack disponíveis</a:t>
            </a:r>
          </a:p>
        </p:txBody>
      </p:sp>
      <p:sp>
        <p:nvSpPr>
          <p:cNvPr id="4" name="Retângulo 6210"/>
          <p:cNvSpPr/>
          <p:nvPr/>
        </p:nvSpPr>
        <p:spPr>
          <a:xfrm>
            <a:off x="3990975" y="8268970"/>
            <a:ext cx="3160395" cy="1177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Sua porta será inserida em seu ambiente.</a:t>
            </a:r>
          </a:p>
        </p:txBody>
      </p:sp>
      <p:sp>
        <p:nvSpPr>
          <p:cNvPr id="7" name="Retângulo 6210"/>
          <p:cNvSpPr/>
          <p:nvPr/>
        </p:nvSpPr>
        <p:spPr>
          <a:xfrm>
            <a:off x="3844290" y="1102360"/>
            <a:ext cx="3606800" cy="106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Após ter escolhido a porta clique em MODELOS e depois LAQUEAÇÃO/CARTELA DE CORES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" y="2175510"/>
            <a:ext cx="3200400" cy="2481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5" y="2175510"/>
            <a:ext cx="3091180" cy="2567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5" y="4935220"/>
            <a:ext cx="3106420" cy="2544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15" y="7611745"/>
            <a:ext cx="3711575" cy="245618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11455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5880" y="-9525"/>
            <a:ext cx="217360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PAINEL CAMA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459480" y="10389235"/>
            <a:ext cx="6254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07" name="Retângulo 269207"/>
          <p:cNvSpPr/>
          <p:nvPr/>
        </p:nvSpPr>
        <p:spPr>
          <a:xfrm>
            <a:off x="652462" y="1726565"/>
            <a:ext cx="6241415" cy="339026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204" name="Imagem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212" y="1626870"/>
            <a:ext cx="5674995" cy="3593465"/>
          </a:xfrm>
          <a:prstGeom prst="rect">
            <a:avLst/>
          </a:prstGeom>
          <a:ln>
            <a:noFill/>
          </a:ln>
        </p:spPr>
      </p:pic>
      <p:sp>
        <p:nvSpPr>
          <p:cNvPr id="269205" name="Retângulo 269205"/>
          <p:cNvSpPr/>
          <p:nvPr/>
        </p:nvSpPr>
        <p:spPr>
          <a:xfrm>
            <a:off x="206691" y="251460"/>
            <a:ext cx="7297103" cy="145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Para um quarto harmonioso e sofisticado o produto ideal é o painel cama! Com seu estofado podendo ser confeccionado em Linho, Camurça e Couro sintético, irá realçar ainda mais a beleza de seu ambiente.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08" name="Retângulo 269208"/>
          <p:cNvSpPr/>
          <p:nvPr/>
        </p:nvSpPr>
        <p:spPr>
          <a:xfrm>
            <a:off x="708342" y="5353050"/>
            <a:ext cx="6008370" cy="677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Com 3 padrões de espessuras sendo 14mm 22mm e 42mm estruturadas da seguinte forma: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504" name="Retângulo 1504"/>
          <p:cNvSpPr/>
          <p:nvPr/>
        </p:nvSpPr>
        <p:spPr>
          <a:xfrm>
            <a:off x="647382" y="8839835"/>
            <a:ext cx="442404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mostruário de tecido está disponível na aba de mostruários para compra em nossa biblioteca do Promob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505" name="Imagem 3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4662" y="8145145"/>
            <a:ext cx="1058545" cy="158750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45" y="6125845"/>
            <a:ext cx="3705225" cy="1209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" y="7701915"/>
            <a:ext cx="3705860" cy="78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270" y="6106160"/>
            <a:ext cx="1762125" cy="14573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" name="Retângulo 54"/>
          <p:cNvSpPr/>
          <p:nvPr/>
        </p:nvSpPr>
        <p:spPr>
          <a:xfrm>
            <a:off x="267335" y="624840"/>
            <a:ext cx="7167135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inserido no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promob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abriremos a aba modelos.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" name="Retângulo 54"/>
          <p:cNvSpPr/>
          <p:nvPr/>
        </p:nvSpPr>
        <p:spPr>
          <a:xfrm>
            <a:off x="448309" y="5090795"/>
            <a:ext cx="6827133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Clique em portas/frentes e selecione um de nossos perfis:</a:t>
            </a:r>
          </a:p>
        </p:txBody>
      </p:sp>
      <p:sp>
        <p:nvSpPr>
          <p:cNvPr id="9" name="Retângulo 54"/>
          <p:cNvSpPr/>
          <p:nvPr/>
        </p:nvSpPr>
        <p:spPr>
          <a:xfrm>
            <a:off x="448310" y="5680075"/>
            <a:ext cx="6676390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*Perfil 0 c/ Puxador vidro                      *Perfil 0 c/ Puxador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Piettra</a:t>
            </a:r>
            <a:endParaRPr lang="pt-BR" sz="1600" dirty="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*Perfil 0 s/ Puxador vidro                      *Perfil 0 s/ Puxador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Piettra</a:t>
            </a:r>
            <a:endParaRPr lang="pt-BR" sz="1600" dirty="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85" y="1215390"/>
            <a:ext cx="5735320" cy="391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070" y="6402070"/>
            <a:ext cx="4629150" cy="377952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017"/>
          <p:cNvSpPr/>
          <p:nvPr/>
        </p:nvSpPr>
        <p:spPr>
          <a:xfrm>
            <a:off x="3459480" y="10389235"/>
            <a:ext cx="6254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7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8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05" name="Retângulo 269205"/>
          <p:cNvSpPr/>
          <p:nvPr/>
        </p:nvSpPr>
        <p:spPr>
          <a:xfrm>
            <a:off x="1887220" y="623570"/>
            <a:ext cx="3784600" cy="56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Inserindo painel cama no ambiente</a:t>
            </a:r>
          </a:p>
        </p:txBody>
      </p:sp>
      <p:sp>
        <p:nvSpPr>
          <p:cNvPr id="3" name="Retângulo 269205"/>
          <p:cNvSpPr/>
          <p:nvPr/>
        </p:nvSpPr>
        <p:spPr>
          <a:xfrm>
            <a:off x="206374" y="1097280"/>
            <a:ext cx="7254599" cy="824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Em biblioteca acesse a aba PAINÉIS e depois ir na aba PAINEL CAMA escolha um de nossos modelos e arraste para seu ambiente</a:t>
            </a:r>
          </a:p>
        </p:txBody>
      </p:sp>
      <p:sp>
        <p:nvSpPr>
          <p:cNvPr id="5" name="Retângulo 269205"/>
          <p:cNvSpPr/>
          <p:nvPr/>
        </p:nvSpPr>
        <p:spPr>
          <a:xfrm>
            <a:off x="191135" y="4490720"/>
            <a:ext cx="7254598" cy="763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2: Com seu painel no ambiente em seguida clique em MODELOS depois em painel cama e escolha uma de nossas linhas disponíveis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2044065"/>
            <a:ext cx="7146925" cy="2155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5" y="5581015"/>
            <a:ext cx="6499225" cy="367792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6017"/>
          <p:cNvSpPr/>
          <p:nvPr/>
        </p:nvSpPr>
        <p:spPr>
          <a:xfrm>
            <a:off x="3459480" y="10389235"/>
            <a:ext cx="6254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7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8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" name="Retângulo 269205"/>
          <p:cNvSpPr/>
          <p:nvPr/>
        </p:nvSpPr>
        <p:spPr>
          <a:xfrm>
            <a:off x="65680" y="692813"/>
            <a:ext cx="7406723" cy="824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3: Após escolher a linha do painel escolher o acabamento desejado</a:t>
            </a:r>
          </a:p>
        </p:txBody>
      </p:sp>
      <p:sp>
        <p:nvSpPr>
          <p:cNvPr id="5" name="Retângulo 269205"/>
          <p:cNvSpPr/>
          <p:nvPr/>
        </p:nvSpPr>
        <p:spPr>
          <a:xfrm>
            <a:off x="993775" y="5427980"/>
            <a:ext cx="5585460" cy="601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O painel será inserido em seu ambiente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945" y="1540510"/>
            <a:ext cx="3104515" cy="3735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6211570"/>
            <a:ext cx="7240905" cy="3107055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017"/>
          <p:cNvSpPr/>
          <p:nvPr/>
        </p:nvSpPr>
        <p:spPr>
          <a:xfrm>
            <a:off x="3459480" y="10389235"/>
            <a:ext cx="6254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267716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27940" y="19436"/>
            <a:ext cx="263525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LAMINA NATURAL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0" name="Retângulo 5600"/>
          <p:cNvSpPr/>
          <p:nvPr/>
        </p:nvSpPr>
        <p:spPr>
          <a:xfrm>
            <a:off x="226060" y="1700212"/>
            <a:ext cx="7094220" cy="346138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5603" name="Imagem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8435" y="1875472"/>
            <a:ext cx="2105025" cy="2840990"/>
          </a:xfrm>
          <a:prstGeom prst="rect">
            <a:avLst/>
          </a:prstGeom>
          <a:ln>
            <a:noFill/>
          </a:ln>
        </p:spPr>
      </p:pic>
      <p:pic>
        <p:nvPicPr>
          <p:cNvPr id="5602" name="Imagem 3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 t="38753" r="43527" b="21462"/>
          <a:stretch>
            <a:fillRect/>
          </a:stretch>
        </p:blipFill>
        <p:spPr bwMode="auto">
          <a:xfrm>
            <a:off x="416560" y="1875472"/>
            <a:ext cx="2089785" cy="2856230"/>
          </a:xfrm>
          <a:prstGeom prst="rect">
            <a:avLst/>
          </a:prstGeom>
          <a:ln>
            <a:noFill/>
          </a:ln>
        </p:spPr>
      </p:pic>
      <p:pic>
        <p:nvPicPr>
          <p:cNvPr id="5604" name="Imagem 3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8641" r="17004" b="7113"/>
          <a:stretch>
            <a:fillRect/>
          </a:stretch>
        </p:blipFill>
        <p:spPr bwMode="auto">
          <a:xfrm>
            <a:off x="5020945" y="1875472"/>
            <a:ext cx="2079625" cy="2842260"/>
          </a:xfrm>
          <a:prstGeom prst="rect">
            <a:avLst/>
          </a:prstGeom>
          <a:ln>
            <a:noFill/>
          </a:ln>
        </p:spPr>
      </p:pic>
      <p:sp>
        <p:nvSpPr>
          <p:cNvPr id="5601" name="Retângulo 5601"/>
          <p:cNvSpPr/>
          <p:nvPr/>
        </p:nvSpPr>
        <p:spPr>
          <a:xfrm>
            <a:off x="629436" y="516712"/>
            <a:ext cx="6410021" cy="715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 lâmina de madeira natural é um material nobre que possibilita diversidade e elegância ao revestir móveis e paredes.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5" name="Retângulo 5605"/>
          <p:cNvSpPr/>
          <p:nvPr/>
        </p:nvSpPr>
        <p:spPr>
          <a:xfrm>
            <a:off x="728345" y="4810608"/>
            <a:ext cx="1389380" cy="330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CARVALHO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6" name="Retângulo 5606"/>
          <p:cNvSpPr/>
          <p:nvPr/>
        </p:nvSpPr>
        <p:spPr>
          <a:xfrm>
            <a:off x="5495925" y="4810608"/>
            <a:ext cx="1280160" cy="362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NOGUEIRA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7" name="Retângulo 5607"/>
          <p:cNvSpPr/>
          <p:nvPr/>
        </p:nvSpPr>
        <p:spPr>
          <a:xfrm>
            <a:off x="3288030" y="4809973"/>
            <a:ext cx="1092835" cy="330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FREIJÓ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09" name="Retângulo 5609"/>
          <p:cNvSpPr/>
          <p:nvPr/>
        </p:nvSpPr>
        <p:spPr>
          <a:xfrm>
            <a:off x="1918335" y="1233487"/>
            <a:ext cx="376684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Abaixo nossos padrões disponíveis!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10" name="Retângulo 5610"/>
          <p:cNvSpPr/>
          <p:nvPr/>
        </p:nvSpPr>
        <p:spPr>
          <a:xfrm>
            <a:off x="611505" y="5310187"/>
            <a:ext cx="6101080" cy="64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Estando disponíveis para painéis, portas e frentes de gaveta produzidos somente na espessura de 18mm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10" name="Retângulo 6810"/>
          <p:cNvSpPr/>
          <p:nvPr/>
        </p:nvSpPr>
        <p:spPr>
          <a:xfrm>
            <a:off x="3611880" y="5738812"/>
            <a:ext cx="3867150" cy="1709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mostruário de lamina natural e laqueação estão juntos! Disponíveis na aba de mostruários para compra em nossa biblioteca do Promob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811" name="Imagem 3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9205" y="7466647"/>
            <a:ext cx="1058545" cy="1586865"/>
          </a:xfrm>
          <a:prstGeom prst="rect">
            <a:avLst/>
          </a:prstGeom>
          <a:ln>
            <a:noFill/>
          </a:ln>
        </p:spPr>
      </p:pic>
      <p:sp>
        <p:nvSpPr>
          <p:cNvPr id="6835" name="Retângulo 6835"/>
          <p:cNvSpPr/>
          <p:nvPr/>
        </p:nvSpPr>
        <p:spPr>
          <a:xfrm>
            <a:off x="3307715" y="9243695"/>
            <a:ext cx="3829685" cy="876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Lá você encontrará também nosso mostruário de laqueação e lamina para showroom!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834" name="Imagem 683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" y="8501697"/>
            <a:ext cx="2252345" cy="1586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80" y="7159625"/>
            <a:ext cx="3438525" cy="922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80" y="6125210"/>
            <a:ext cx="3398520" cy="828675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6017"/>
          <p:cNvSpPr/>
          <p:nvPr/>
        </p:nvSpPr>
        <p:spPr>
          <a:xfrm>
            <a:off x="3459480" y="10389235"/>
            <a:ext cx="6254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" name="Retângulo 269205"/>
          <p:cNvSpPr/>
          <p:nvPr/>
        </p:nvSpPr>
        <p:spPr>
          <a:xfrm>
            <a:off x="1657350" y="530225"/>
            <a:ext cx="4258945" cy="559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Inserindo lamina natural no seu ambiente</a:t>
            </a:r>
          </a:p>
        </p:txBody>
      </p:sp>
      <p:sp>
        <p:nvSpPr>
          <p:cNvPr id="5" name="Retângulo 269205"/>
          <p:cNvSpPr/>
          <p:nvPr/>
        </p:nvSpPr>
        <p:spPr>
          <a:xfrm>
            <a:off x="575945" y="5079365"/>
            <a:ext cx="6564630" cy="104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2: Com seu painel no ambiente em seguida clique em MODELOS Acabamento Painel Lamina Natural e escolha um entre nossos padrões disponíveis</a:t>
            </a:r>
          </a:p>
        </p:txBody>
      </p:sp>
      <p:sp>
        <p:nvSpPr>
          <p:cNvPr id="2" name="Retângulo 269205"/>
          <p:cNvSpPr/>
          <p:nvPr/>
        </p:nvSpPr>
        <p:spPr>
          <a:xfrm>
            <a:off x="631825" y="975360"/>
            <a:ext cx="6563995" cy="114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Em biblioteca acesse a aba PAINÉIS e depois ir na aba PAINEL LAMINA NATURAL escolha um de nossos modelos 1 FACE ou 2 FACES e arraste para seu ambiente</a:t>
            </a:r>
          </a:p>
        </p:txBody>
      </p:sp>
      <p:sp>
        <p:nvSpPr>
          <p:cNvPr id="8" name="Retângulo 269205"/>
          <p:cNvSpPr/>
          <p:nvPr/>
        </p:nvSpPr>
        <p:spPr>
          <a:xfrm>
            <a:off x="4062095" y="6382385"/>
            <a:ext cx="3133725" cy="817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O acabamento será aplicado em seu painel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" y="2124710"/>
            <a:ext cx="7103110" cy="2708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" y="6426200"/>
            <a:ext cx="3415030" cy="3655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145" y="7237730"/>
            <a:ext cx="1812290" cy="2877185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74" name="Retângulo 4874"/>
          <p:cNvSpPr/>
          <p:nvPr/>
        </p:nvSpPr>
        <p:spPr>
          <a:xfrm>
            <a:off x="296227" y="902335"/>
            <a:ext cx="6978015" cy="146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TANDEM é o sistema de corrediças ocultas para gavetas de madeira. Com deslizamento suave e alto conforto de operação, podendo ser utilizado com BLUMOTION ou TIP-ON, a única diferença das TANDEM extensão total, extensão 7/8 e extensão parcial é a abertura da gaveta.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81" name="Retângulo 4881"/>
          <p:cNvSpPr/>
          <p:nvPr/>
        </p:nvSpPr>
        <p:spPr>
          <a:xfrm>
            <a:off x="232727" y="2598420"/>
            <a:ext cx="7094220" cy="20066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5066" name="Imagem 506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" y="2919095"/>
            <a:ext cx="6673850" cy="1350010"/>
          </a:xfrm>
          <a:prstGeom prst="rect">
            <a:avLst/>
          </a:prstGeom>
        </p:spPr>
      </p:pic>
      <p:sp>
        <p:nvSpPr>
          <p:cNvPr id="5686" name="Retângulo 5686"/>
          <p:cNvSpPr/>
          <p:nvPr/>
        </p:nvSpPr>
        <p:spPr>
          <a:xfrm>
            <a:off x="2761297" y="574675"/>
            <a:ext cx="203327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CORREDIÇAS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71" name="Retângulo 5071"/>
          <p:cNvSpPr/>
          <p:nvPr/>
        </p:nvSpPr>
        <p:spPr>
          <a:xfrm>
            <a:off x="851852" y="3319462"/>
            <a:ext cx="148145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EXT. TOTAL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72" name="Retângulo 5072"/>
          <p:cNvSpPr/>
          <p:nvPr/>
        </p:nvSpPr>
        <p:spPr>
          <a:xfrm>
            <a:off x="3193732" y="3206432"/>
            <a:ext cx="111569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EXT. 7/8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73" name="Retângulo 5073"/>
          <p:cNvSpPr/>
          <p:nvPr/>
        </p:nvSpPr>
        <p:spPr>
          <a:xfrm>
            <a:off x="5238432" y="3161982"/>
            <a:ext cx="160274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EXT. PARCIAL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884" name="Imagem 4884" descr="C:\Users\douglas.farias\Desktop\TANDEM Com Amortecedor Ext. Parcia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60" y="7862252"/>
            <a:ext cx="3246755" cy="188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35" y="5023485"/>
            <a:ext cx="6023610" cy="268478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69205"/>
          <p:cNvSpPr/>
          <p:nvPr/>
        </p:nvSpPr>
        <p:spPr>
          <a:xfrm>
            <a:off x="288290" y="673100"/>
            <a:ext cx="7051675" cy="1510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Clique em cozinha / inferiores / gaveteiros e selecione o modelo desejado e traga para seu ambiente!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Depois selecionar o módulo ir em modelos / corpo de gaveta e selecionar o modelo de corrediça desejado.</a:t>
            </a:r>
          </a:p>
        </p:txBody>
      </p:sp>
      <p:sp>
        <p:nvSpPr>
          <p:cNvPr id="5" name="Retângulo 269205"/>
          <p:cNvSpPr/>
          <p:nvPr/>
        </p:nvSpPr>
        <p:spPr>
          <a:xfrm>
            <a:off x="288290" y="6333490"/>
            <a:ext cx="7051040" cy="834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Após escolher o modelo de corrediça ela será inserida em seu módulo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2411730"/>
            <a:ext cx="6091555" cy="3737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625" y="7388860"/>
            <a:ext cx="4273550" cy="2390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225" y="3577590"/>
            <a:ext cx="1593215" cy="2302510"/>
          </a:xfrm>
          <a:prstGeom prst="rect">
            <a:avLst/>
          </a:prstGeom>
        </p:spPr>
      </p:pic>
      <p:sp>
        <p:nvSpPr>
          <p:cNvPr id="11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42" name="Retângulo 6842"/>
          <p:cNvSpPr/>
          <p:nvPr/>
        </p:nvSpPr>
        <p:spPr>
          <a:xfrm>
            <a:off x="230505" y="5684202"/>
            <a:ext cx="7094220" cy="26136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841" name="Retângulo 6841"/>
          <p:cNvSpPr/>
          <p:nvPr/>
        </p:nvSpPr>
        <p:spPr>
          <a:xfrm>
            <a:off x="234950" y="2420937"/>
            <a:ext cx="7094220" cy="26136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46" name="Retângulo 6246"/>
          <p:cNvSpPr/>
          <p:nvPr/>
        </p:nvSpPr>
        <p:spPr>
          <a:xfrm>
            <a:off x="257175" y="729615"/>
            <a:ext cx="7041515" cy="152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 Blum oferece a solução adequada para diversas aplicações. A Gaveta Metálica de 30Kg 500mm Tandembox Plus possui dois modelos (alta e baixa) com manuseio confortável e grande estabilidade lateral, seu deslizamento leve e suave proporciona um funcionamento otimizado e silêncios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57" name="Imagem 625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" y="2546667"/>
            <a:ext cx="3110865" cy="2289175"/>
          </a:xfrm>
          <a:prstGeom prst="rect">
            <a:avLst/>
          </a:prstGeom>
        </p:spPr>
      </p:pic>
      <p:pic>
        <p:nvPicPr>
          <p:cNvPr id="6260" name="Imagem 62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15" y="2539047"/>
            <a:ext cx="2947670" cy="2307590"/>
          </a:xfrm>
          <a:prstGeom prst="rect">
            <a:avLst/>
          </a:prstGeom>
        </p:spPr>
      </p:pic>
      <p:sp>
        <p:nvSpPr>
          <p:cNvPr id="6295" name="Retângulo 6295"/>
          <p:cNvSpPr/>
          <p:nvPr/>
        </p:nvSpPr>
        <p:spPr>
          <a:xfrm>
            <a:off x="1042670" y="9449752"/>
            <a:ext cx="546989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Com dois padrões de cores disponíveis, cinza e inox.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05" name="Imagem 630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95" y="5952172"/>
            <a:ext cx="2963545" cy="1976120"/>
          </a:xfrm>
          <a:prstGeom prst="rect">
            <a:avLst/>
          </a:prstGeom>
        </p:spPr>
      </p:pic>
      <p:sp>
        <p:nvSpPr>
          <p:cNvPr id="6307" name="Retângulo 6307"/>
          <p:cNvSpPr/>
          <p:nvPr/>
        </p:nvSpPr>
        <p:spPr>
          <a:xfrm>
            <a:off x="1824355" y="396557"/>
            <a:ext cx="390652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KIT DE GAVETA TANDEMBOX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09" name="Retângulo 6309"/>
          <p:cNvSpPr/>
          <p:nvPr/>
        </p:nvSpPr>
        <p:spPr>
          <a:xfrm>
            <a:off x="4293235" y="8295958"/>
            <a:ext cx="2915920" cy="94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Para a Gaveta metálica alta contamos com a opção de lateral metálica (BOXSIDE)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13" name="Imagem 63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8667" r="18811" b="35508"/>
          <a:stretch>
            <a:fillRect/>
          </a:stretch>
        </p:blipFill>
        <p:spPr bwMode="auto">
          <a:xfrm>
            <a:off x="532130" y="5874067"/>
            <a:ext cx="2656205" cy="2162810"/>
          </a:xfrm>
          <a:prstGeom prst="rect">
            <a:avLst/>
          </a:prstGeom>
          <a:ln>
            <a:noFill/>
          </a:ln>
        </p:spPr>
      </p:pic>
      <p:sp>
        <p:nvSpPr>
          <p:cNvPr id="6355" name="Retângulo 6355"/>
          <p:cNvSpPr/>
          <p:nvPr/>
        </p:nvSpPr>
        <p:spPr>
          <a:xfrm>
            <a:off x="525780" y="8342312"/>
            <a:ext cx="3278505" cy="89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Para a Gaveta metálica baixa       contamos com a opção do (PUXADOR GAVETA INTERNA)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43" name="Retângulo 6843"/>
          <p:cNvSpPr/>
          <p:nvPr/>
        </p:nvSpPr>
        <p:spPr>
          <a:xfrm>
            <a:off x="396240" y="9899332"/>
            <a:ext cx="6763385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Compatível com os sistemas Servo Drive, Tip-On e Blumotion.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5" name="Retângulo 6275"/>
          <p:cNvSpPr/>
          <p:nvPr/>
        </p:nvSpPr>
        <p:spPr>
          <a:xfrm>
            <a:off x="3803015" y="4966335"/>
            <a:ext cx="3688715" cy="725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Gaveta metálica alta 30Kg 500mm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92" name="Retângulo 6292"/>
          <p:cNvSpPr/>
          <p:nvPr/>
        </p:nvSpPr>
        <p:spPr>
          <a:xfrm>
            <a:off x="67945" y="4955540"/>
            <a:ext cx="3688715" cy="725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Gaveta metálica baixa 30Kg 500mm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Retângulo 269205"/>
          <p:cNvSpPr/>
          <p:nvPr/>
        </p:nvSpPr>
        <p:spPr>
          <a:xfrm>
            <a:off x="288290" y="5095240"/>
            <a:ext cx="7051040" cy="834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Sua gaveta metálica baixa será inserida em seu módulo</a:t>
            </a:r>
          </a:p>
        </p:txBody>
      </p:sp>
      <p:sp>
        <p:nvSpPr>
          <p:cNvPr id="6" name="Retângulo 269205"/>
          <p:cNvSpPr/>
          <p:nvPr/>
        </p:nvSpPr>
        <p:spPr>
          <a:xfrm>
            <a:off x="288290" y="1020445"/>
            <a:ext cx="7051040" cy="834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Com seu módulo inserido em seu ambiente em seguida clique em AGREGADOS e selecione a opção Blum Tandembox</a:t>
            </a:r>
          </a:p>
        </p:txBody>
      </p:sp>
      <p:sp>
        <p:nvSpPr>
          <p:cNvPr id="7" name="Retângulo 269205"/>
          <p:cNvSpPr/>
          <p:nvPr/>
        </p:nvSpPr>
        <p:spPr>
          <a:xfrm>
            <a:off x="2102802" y="641032"/>
            <a:ext cx="3422015" cy="469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Inserindo gaveta metálica baixa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1999615"/>
            <a:ext cx="6021070" cy="3033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6041390"/>
            <a:ext cx="6021070" cy="3138170"/>
          </a:xfrm>
          <a:prstGeom prst="rect">
            <a:avLst/>
          </a:prstGeom>
        </p:spPr>
      </p:pic>
      <p:sp>
        <p:nvSpPr>
          <p:cNvPr id="11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69205"/>
          <p:cNvSpPr/>
          <p:nvPr/>
        </p:nvSpPr>
        <p:spPr>
          <a:xfrm>
            <a:off x="436880" y="4682490"/>
            <a:ext cx="6650990" cy="834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Seu PUXADOR GAVETA INTERNA será inserido em seu módulo</a:t>
            </a:r>
          </a:p>
        </p:txBody>
      </p:sp>
      <p:sp>
        <p:nvSpPr>
          <p:cNvPr id="6" name="Retângulo 269205"/>
          <p:cNvSpPr/>
          <p:nvPr/>
        </p:nvSpPr>
        <p:spPr>
          <a:xfrm>
            <a:off x="288290" y="988695"/>
            <a:ext cx="7051040" cy="834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Com seu módulo inserido em seu ambiente em seguida clique em AGREGADOS e selecione a opção BLUM DUPLA FRENTE</a:t>
            </a:r>
          </a:p>
        </p:txBody>
      </p:sp>
      <p:sp>
        <p:nvSpPr>
          <p:cNvPr id="7" name="Retângulo 269205"/>
          <p:cNvSpPr/>
          <p:nvPr/>
        </p:nvSpPr>
        <p:spPr>
          <a:xfrm>
            <a:off x="272097" y="664210"/>
            <a:ext cx="6902450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Inserindo PUXADOR GAVETA INTERNA para a gaveta metálica baixa</a:t>
            </a:r>
          </a:p>
        </p:txBody>
      </p:sp>
      <p:sp>
        <p:nvSpPr>
          <p:cNvPr id="3" name="Retângulo 269205"/>
          <p:cNvSpPr/>
          <p:nvPr/>
        </p:nvSpPr>
        <p:spPr>
          <a:xfrm>
            <a:off x="288290" y="8124190"/>
            <a:ext cx="7051040" cy="834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Para inserir o puxador gaveta interna respeitar as seguintes medidas em seu módulo: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5" y="2279650"/>
            <a:ext cx="3239770" cy="2025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1871980"/>
            <a:ext cx="2091055" cy="2840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540" y="5461000"/>
            <a:ext cx="4725035" cy="2693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5" y="8974455"/>
            <a:ext cx="5334635" cy="1061720"/>
          </a:xfrm>
          <a:prstGeom prst="rect">
            <a:avLst/>
          </a:prstGeom>
        </p:spPr>
      </p:pic>
      <p:sp>
        <p:nvSpPr>
          <p:cNvPr id="1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69205"/>
          <p:cNvSpPr/>
          <p:nvPr/>
        </p:nvSpPr>
        <p:spPr>
          <a:xfrm>
            <a:off x="288290" y="4519295"/>
            <a:ext cx="6901815" cy="485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Sua gaveta metálica alta será inserida em seu módulo</a:t>
            </a:r>
          </a:p>
        </p:txBody>
      </p:sp>
      <p:sp>
        <p:nvSpPr>
          <p:cNvPr id="6" name="Retângulo 269205"/>
          <p:cNvSpPr/>
          <p:nvPr/>
        </p:nvSpPr>
        <p:spPr>
          <a:xfrm>
            <a:off x="288290" y="1047115"/>
            <a:ext cx="7051040" cy="775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Com seu módulo inserido em seu ambiente em seguida vá em AGREGADOS e selecione a opção Blum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alta</a:t>
            </a:r>
          </a:p>
        </p:txBody>
      </p:sp>
      <p:sp>
        <p:nvSpPr>
          <p:cNvPr id="7" name="Retângulo 269205"/>
          <p:cNvSpPr/>
          <p:nvPr/>
        </p:nvSpPr>
        <p:spPr>
          <a:xfrm>
            <a:off x="2247900" y="694055"/>
            <a:ext cx="3132455" cy="3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Inserindo gaveta metálica alta</a:t>
            </a:r>
          </a:p>
        </p:txBody>
      </p:sp>
      <p:sp>
        <p:nvSpPr>
          <p:cNvPr id="3" name="Retângulo 269205"/>
          <p:cNvSpPr/>
          <p:nvPr/>
        </p:nvSpPr>
        <p:spPr>
          <a:xfrm>
            <a:off x="288290" y="8009890"/>
            <a:ext cx="7051040" cy="716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Para inserir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alta respeitar as seguintes medidas em seu módulo: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95" y="2132330"/>
            <a:ext cx="2458720" cy="208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15" y="1833880"/>
            <a:ext cx="2007870" cy="2686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50" y="5168900"/>
            <a:ext cx="5024755" cy="2626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60" y="8824595"/>
            <a:ext cx="5186045" cy="1017905"/>
          </a:xfrm>
          <a:prstGeom prst="rect">
            <a:avLst/>
          </a:prstGeom>
        </p:spPr>
      </p:pic>
      <p:sp>
        <p:nvSpPr>
          <p:cNvPr id="1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" y="1764030"/>
            <a:ext cx="4648200" cy="3381375"/>
          </a:xfrm>
          <a:prstGeom prst="rect">
            <a:avLst/>
          </a:prstGeom>
        </p:spPr>
      </p:pic>
      <p:sp>
        <p:nvSpPr>
          <p:cNvPr id="8" name="Retângulo 54"/>
          <p:cNvSpPr/>
          <p:nvPr/>
        </p:nvSpPr>
        <p:spPr>
          <a:xfrm>
            <a:off x="655955" y="758190"/>
            <a:ext cx="6247130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Piettra será inserida em seu ambiente.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69205"/>
          <p:cNvSpPr/>
          <p:nvPr/>
        </p:nvSpPr>
        <p:spPr>
          <a:xfrm>
            <a:off x="288290" y="4815151"/>
            <a:ext cx="7051040" cy="485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Sua gaveta com lateral metálica BOXSIDE será inserida em seu módulo</a:t>
            </a:r>
          </a:p>
        </p:txBody>
      </p:sp>
      <p:sp>
        <p:nvSpPr>
          <p:cNvPr id="6" name="Retângulo 269205"/>
          <p:cNvSpPr/>
          <p:nvPr/>
        </p:nvSpPr>
        <p:spPr>
          <a:xfrm>
            <a:off x="288290" y="1031543"/>
            <a:ext cx="7051040" cy="775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Com seu módulo inserido em seu ambiente em seguida clique em AGREGADOS e selecione a opção TENDEMBOX LATERAL METALICA</a:t>
            </a:r>
          </a:p>
        </p:txBody>
      </p:sp>
      <p:sp>
        <p:nvSpPr>
          <p:cNvPr id="7" name="Retângulo 269205"/>
          <p:cNvSpPr/>
          <p:nvPr/>
        </p:nvSpPr>
        <p:spPr>
          <a:xfrm>
            <a:off x="421004" y="557529"/>
            <a:ext cx="6768465" cy="35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Inserindo LATERAL METÁLICA BOXSIDE para a gaveta metálica alta</a:t>
            </a:r>
          </a:p>
        </p:txBody>
      </p:sp>
      <p:sp>
        <p:nvSpPr>
          <p:cNvPr id="3" name="Retângulo 269205"/>
          <p:cNvSpPr/>
          <p:nvPr/>
        </p:nvSpPr>
        <p:spPr>
          <a:xfrm>
            <a:off x="178117" y="8320406"/>
            <a:ext cx="7271385" cy="716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Para inserir lateral metálica BOXSIDE alta respeitar as seguintes medidas em seu módulo: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55" y="1891665"/>
            <a:ext cx="4871085" cy="2757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90" y="5525770"/>
            <a:ext cx="4869815" cy="265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655" y="9141460"/>
            <a:ext cx="4871720" cy="966470"/>
          </a:xfrm>
          <a:prstGeom prst="rect">
            <a:avLst/>
          </a:prstGeom>
        </p:spPr>
      </p:pic>
      <p:sp>
        <p:nvSpPr>
          <p:cNvPr id="11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847" name="Retângulo 6847"/>
          <p:cNvSpPr/>
          <p:nvPr/>
        </p:nvSpPr>
        <p:spPr>
          <a:xfrm>
            <a:off x="180975" y="6161087"/>
            <a:ext cx="7094220" cy="26136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846" name="Retângulo 6846"/>
          <p:cNvSpPr/>
          <p:nvPr/>
        </p:nvSpPr>
        <p:spPr>
          <a:xfrm>
            <a:off x="180975" y="2088197"/>
            <a:ext cx="7094220" cy="26136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826" name="Retângulo 4826"/>
          <p:cNvSpPr/>
          <p:nvPr/>
        </p:nvSpPr>
        <p:spPr>
          <a:xfrm>
            <a:off x="2063115" y="429689"/>
            <a:ext cx="3359150" cy="417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ORGA-LINE DIVISORES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92" name="Retângulo 4892"/>
          <p:cNvSpPr/>
          <p:nvPr/>
        </p:nvSpPr>
        <p:spPr>
          <a:xfrm>
            <a:off x="156845" y="860107"/>
            <a:ext cx="7102475" cy="1245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Os sistemas de divisões internas de alta qualidade proporciona uma organização inspiradora em cada gaveta. Sejam mantimentos ou panelas todos os itens podem ser acondicionados de forma confortável e segura.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899" name="Imagem 489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040" y="2185987"/>
            <a:ext cx="2783205" cy="2424430"/>
          </a:xfrm>
          <a:prstGeom prst="rect">
            <a:avLst/>
          </a:prstGeom>
          <a:ln>
            <a:noFill/>
          </a:ln>
        </p:spPr>
      </p:pic>
      <p:pic>
        <p:nvPicPr>
          <p:cNvPr id="4900" name="Imagem 490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t="15151" r="9078" b="13471"/>
          <a:stretch>
            <a:fillRect/>
          </a:stretch>
        </p:blipFill>
        <p:spPr bwMode="auto">
          <a:xfrm>
            <a:off x="4003675" y="2186622"/>
            <a:ext cx="2773680" cy="2409825"/>
          </a:xfrm>
          <a:prstGeom prst="rect">
            <a:avLst/>
          </a:prstGeom>
          <a:ln>
            <a:noFill/>
          </a:ln>
        </p:spPr>
      </p:pic>
      <p:sp>
        <p:nvSpPr>
          <p:cNvPr id="4895" name="Retângulo 4895"/>
          <p:cNvSpPr/>
          <p:nvPr/>
        </p:nvSpPr>
        <p:spPr>
          <a:xfrm>
            <a:off x="325755" y="4789088"/>
            <a:ext cx="3388995" cy="106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Orga-Line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Divisor de Mantimentos c/ Kit Divisor Transversal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96" name="Retângulo 4896"/>
          <p:cNvSpPr/>
          <p:nvPr/>
        </p:nvSpPr>
        <p:spPr>
          <a:xfrm>
            <a:off x="3932555" y="4657642"/>
            <a:ext cx="3388995" cy="132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Orga-Line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Divisor de Mantimentos c/ Tubo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Reling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901" name="Imagem 490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385" y="6265862"/>
            <a:ext cx="2783205" cy="2392045"/>
          </a:xfrm>
          <a:prstGeom prst="rect">
            <a:avLst/>
          </a:prstGeom>
          <a:ln>
            <a:noFill/>
          </a:ln>
        </p:spPr>
      </p:pic>
      <p:pic>
        <p:nvPicPr>
          <p:cNvPr id="4902" name="Imagem 490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165" y="6265862"/>
            <a:ext cx="2757805" cy="2392045"/>
          </a:xfrm>
          <a:prstGeom prst="rect">
            <a:avLst/>
          </a:prstGeom>
          <a:ln>
            <a:noFill/>
          </a:ln>
        </p:spPr>
      </p:pic>
      <p:sp>
        <p:nvSpPr>
          <p:cNvPr id="4897" name="Retângulo 4897"/>
          <p:cNvSpPr/>
          <p:nvPr/>
        </p:nvSpPr>
        <p:spPr>
          <a:xfrm>
            <a:off x="254635" y="8677592"/>
            <a:ext cx="3657600" cy="132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Orga-Line Tandembox Divisor de panelas c/ Kit Divisor Transversal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98" name="Retângulo 4898"/>
          <p:cNvSpPr/>
          <p:nvPr/>
        </p:nvSpPr>
        <p:spPr>
          <a:xfrm>
            <a:off x="3923030" y="8685212"/>
            <a:ext cx="3479800" cy="132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Orga-Line Tandembox Divisor de panelas c/ Tubo Reling 600mm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69205"/>
          <p:cNvSpPr/>
          <p:nvPr/>
        </p:nvSpPr>
        <p:spPr>
          <a:xfrm>
            <a:off x="683895" y="5110480"/>
            <a:ext cx="6260465" cy="80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2: Após inserir a Tandembox alta essa opção ficara azul indicando que pode clicar nela para abrir outras opções</a:t>
            </a:r>
          </a:p>
        </p:txBody>
      </p:sp>
      <p:sp>
        <p:nvSpPr>
          <p:cNvPr id="6" name="Retângulo 269205"/>
          <p:cNvSpPr/>
          <p:nvPr/>
        </p:nvSpPr>
        <p:spPr>
          <a:xfrm>
            <a:off x="288290" y="1138555"/>
            <a:ext cx="7051040" cy="775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Com seu módulo inserido em seu ambiente em seguida clique em AGREGADOS e selecione a opção Blum Tandembox</a:t>
            </a:r>
          </a:p>
        </p:txBody>
      </p:sp>
      <p:sp>
        <p:nvSpPr>
          <p:cNvPr id="7" name="Retângulo 269205"/>
          <p:cNvSpPr/>
          <p:nvPr/>
        </p:nvSpPr>
        <p:spPr>
          <a:xfrm>
            <a:off x="1024255" y="710565"/>
            <a:ext cx="5524500" cy="316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Inserindo divisor de Mantimentos e divisor de panelas</a:t>
            </a:r>
          </a:p>
        </p:txBody>
      </p:sp>
      <p:sp>
        <p:nvSpPr>
          <p:cNvPr id="3" name="Retângulo 269205"/>
          <p:cNvSpPr/>
          <p:nvPr/>
        </p:nvSpPr>
        <p:spPr>
          <a:xfrm>
            <a:off x="288290" y="8638540"/>
            <a:ext cx="7051040" cy="716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Após escolher um de nossos divisores ele será inserido em seu módulo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90" y="2140585"/>
            <a:ext cx="3094990" cy="2629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80" y="2003425"/>
            <a:ext cx="2182495" cy="2919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" y="6078855"/>
            <a:ext cx="3608705" cy="2371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275" y="6174740"/>
            <a:ext cx="1715770" cy="22009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205" y="6174105"/>
            <a:ext cx="1740535" cy="2204720"/>
          </a:xfrm>
          <a:prstGeom prst="rect">
            <a:avLst/>
          </a:prstGeom>
        </p:spPr>
      </p:pic>
      <p:sp>
        <p:nvSpPr>
          <p:cNvPr id="1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534" name="Retângulo 1534"/>
          <p:cNvSpPr/>
          <p:nvPr/>
        </p:nvSpPr>
        <p:spPr>
          <a:xfrm rot="16200000" flipV="1">
            <a:off x="2733675" y="3546930"/>
            <a:ext cx="2108835" cy="665670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27" name="Retângulo 227"/>
          <p:cNvSpPr/>
          <p:nvPr/>
        </p:nvSpPr>
        <p:spPr>
          <a:xfrm rot="16200000" flipV="1">
            <a:off x="2708592" y="373698"/>
            <a:ext cx="2108835" cy="665607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73" name="Retângulo 6273"/>
          <p:cNvSpPr/>
          <p:nvPr/>
        </p:nvSpPr>
        <p:spPr>
          <a:xfrm>
            <a:off x="2927516" y="352977"/>
            <a:ext cx="168148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ORGA-LINE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6" name="Retângulo 6276"/>
          <p:cNvSpPr/>
          <p:nvPr/>
        </p:nvSpPr>
        <p:spPr>
          <a:xfrm>
            <a:off x="163195" y="778510"/>
            <a:ext cx="7233285" cy="1859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O belo formato dos auxiliares de cozinha une design de alta qualidade com função bem elaborada. Com o porta facas, o porta pratos, o porta condimentos e o cortador para filme PVC e papel alumínio, uma bonita organização se instala na cozinha, e qualquer manuseio é muito simples já que seus utensílios estão facilmente acessíveis.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61" name="Imagem 636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635" y="5921375"/>
            <a:ext cx="2278380" cy="1761490"/>
          </a:xfrm>
          <a:prstGeom prst="rect">
            <a:avLst/>
          </a:prstGeom>
          <a:ln>
            <a:noFill/>
          </a:ln>
        </p:spPr>
      </p:pic>
      <p:pic>
        <p:nvPicPr>
          <p:cNvPr id="6363" name="Imagem 636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442" b="100000" l="0" r="32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4" r="66263"/>
          <a:stretch>
            <a:fillRect/>
          </a:stretch>
        </p:blipFill>
        <p:spPr bwMode="auto">
          <a:xfrm>
            <a:off x="809625" y="5840730"/>
            <a:ext cx="2488565" cy="1932305"/>
          </a:xfrm>
          <a:prstGeom prst="rect">
            <a:avLst/>
          </a:prstGeom>
          <a:ln>
            <a:noFill/>
          </a:ln>
        </p:spPr>
      </p:pic>
      <p:sp>
        <p:nvSpPr>
          <p:cNvPr id="6374" name="Retângulo 6374"/>
          <p:cNvSpPr/>
          <p:nvPr/>
        </p:nvSpPr>
        <p:spPr>
          <a:xfrm>
            <a:off x="5280660" y="4817139"/>
            <a:ext cx="1323340" cy="408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 facas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75" name="Retângulo 6375"/>
          <p:cNvSpPr/>
          <p:nvPr/>
        </p:nvSpPr>
        <p:spPr>
          <a:xfrm>
            <a:off x="1109345" y="8179713"/>
            <a:ext cx="1412875" cy="41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 pratos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76" name="Retângulo 6376"/>
          <p:cNvSpPr/>
          <p:nvPr/>
        </p:nvSpPr>
        <p:spPr>
          <a:xfrm>
            <a:off x="4368165" y="8176704"/>
            <a:ext cx="2054225" cy="408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 condimentos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160" name="Imagem 1160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" y="2831465"/>
            <a:ext cx="2160270" cy="1630045"/>
          </a:xfrm>
          <a:prstGeom prst="rect">
            <a:avLst/>
          </a:prstGeom>
        </p:spPr>
      </p:pic>
      <p:pic>
        <p:nvPicPr>
          <p:cNvPr id="1214" name="Imagem 1214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0238" y1="18321" x2="20238" y2="18321"/>
                        <a14:foregroundMark x1="19643" y1="25954" x2="19643" y2="25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0" y="2789555"/>
            <a:ext cx="2089150" cy="1645920"/>
          </a:xfrm>
          <a:prstGeom prst="rect">
            <a:avLst/>
          </a:prstGeom>
        </p:spPr>
      </p:pic>
      <p:sp>
        <p:nvSpPr>
          <p:cNvPr id="6784" name="Retângulo 6784"/>
          <p:cNvSpPr/>
          <p:nvPr/>
        </p:nvSpPr>
        <p:spPr>
          <a:xfrm>
            <a:off x="568325" y="4852396"/>
            <a:ext cx="1958975" cy="60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Cortador de folhas filme PVC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785" name="Retângulo 6785"/>
          <p:cNvSpPr/>
          <p:nvPr/>
        </p:nvSpPr>
        <p:spPr>
          <a:xfrm>
            <a:off x="2806700" y="4791075"/>
            <a:ext cx="1983105" cy="675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Cortador de folhas papel alumínio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787" name="Imagem 6787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690495"/>
            <a:ext cx="2389505" cy="1877060"/>
          </a:xfrm>
          <a:prstGeom prst="rect">
            <a:avLst/>
          </a:prstGeom>
        </p:spPr>
      </p:pic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69205"/>
          <p:cNvSpPr/>
          <p:nvPr/>
        </p:nvSpPr>
        <p:spPr>
          <a:xfrm>
            <a:off x="1024255" y="4147820"/>
            <a:ext cx="5561965" cy="61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Seu item será inserido em seu ambiente</a:t>
            </a:r>
          </a:p>
        </p:txBody>
      </p:sp>
      <p:sp>
        <p:nvSpPr>
          <p:cNvPr id="6" name="Retângulo 269205"/>
          <p:cNvSpPr/>
          <p:nvPr/>
        </p:nvSpPr>
        <p:spPr>
          <a:xfrm>
            <a:off x="447040" y="1327785"/>
            <a:ext cx="6678930" cy="775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Em biblioteca acesse a aba BLUM, TANDEMBOX e depois ORGA-LINE e arraste para seu ambiente o item desejado</a:t>
            </a:r>
          </a:p>
        </p:txBody>
      </p:sp>
      <p:sp>
        <p:nvSpPr>
          <p:cNvPr id="7" name="Retângulo 269205"/>
          <p:cNvSpPr/>
          <p:nvPr/>
        </p:nvSpPr>
        <p:spPr>
          <a:xfrm>
            <a:off x="1181582" y="728345"/>
            <a:ext cx="5196509" cy="427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Inserindo os auxiliares de cozinha em seu ambiente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" y="2387600"/>
            <a:ext cx="7582535" cy="1588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5" y="4966335"/>
            <a:ext cx="5829300" cy="1914525"/>
          </a:xfrm>
          <a:prstGeom prst="rect">
            <a:avLst/>
          </a:prstGeom>
        </p:spPr>
      </p:pic>
      <p:sp>
        <p:nvSpPr>
          <p:cNvPr id="9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48" name="Retângulo 4848"/>
          <p:cNvSpPr/>
          <p:nvPr/>
        </p:nvSpPr>
        <p:spPr>
          <a:xfrm rot="16200000" flipV="1">
            <a:off x="2656522" y="3837781"/>
            <a:ext cx="2108835" cy="647128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29" name="Retângulo 4429"/>
          <p:cNvSpPr/>
          <p:nvPr/>
        </p:nvSpPr>
        <p:spPr>
          <a:xfrm rot="16200000" flipV="1">
            <a:off x="2644774" y="382429"/>
            <a:ext cx="2108835" cy="64871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11" name="Retângulo 6311"/>
          <p:cNvSpPr/>
          <p:nvPr/>
        </p:nvSpPr>
        <p:spPr>
          <a:xfrm>
            <a:off x="360362" y="1113631"/>
            <a:ext cx="6838950" cy="1245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Os auxiliares de cozinha ORGA-LINE facilitam os processos diários de trabalho e proporcionam organização e conforto visual. Os sistemas de divisões internas de alta qualidade proporciona uma organização inspiradora em cada gaveta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79" name="Retângulo 6379"/>
          <p:cNvSpPr/>
          <p:nvPr/>
        </p:nvSpPr>
        <p:spPr>
          <a:xfrm>
            <a:off x="2217737" y="514191"/>
            <a:ext cx="3124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80" name="Imagem 638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157" y="2656681"/>
            <a:ext cx="2461260" cy="1951355"/>
          </a:xfrm>
          <a:prstGeom prst="rect">
            <a:avLst/>
          </a:prstGeom>
          <a:ln>
            <a:noFill/>
          </a:ln>
        </p:spPr>
      </p:pic>
      <p:pic>
        <p:nvPicPr>
          <p:cNvPr id="6381" name="Imagem 6381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0507" y="2624931"/>
            <a:ext cx="2453005" cy="1951355"/>
          </a:xfrm>
          <a:prstGeom prst="rect">
            <a:avLst/>
          </a:prstGeom>
          <a:ln>
            <a:noFill/>
          </a:ln>
        </p:spPr>
      </p:pic>
      <p:pic>
        <p:nvPicPr>
          <p:cNvPr id="6382" name="Imagem 6382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252" y="6057741"/>
            <a:ext cx="2461260" cy="1951355"/>
          </a:xfrm>
          <a:prstGeom prst="rect">
            <a:avLst/>
          </a:prstGeom>
          <a:ln>
            <a:noFill/>
          </a:ln>
        </p:spPr>
      </p:pic>
      <p:pic>
        <p:nvPicPr>
          <p:cNvPr id="6383" name="Imagem 6383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827" y="6057741"/>
            <a:ext cx="2454275" cy="1951355"/>
          </a:xfrm>
          <a:prstGeom prst="rect">
            <a:avLst/>
          </a:prstGeom>
          <a:ln>
            <a:noFill/>
          </a:ln>
        </p:spPr>
      </p:pic>
      <p:sp>
        <p:nvSpPr>
          <p:cNvPr id="6384" name="Retângulo 6384"/>
          <p:cNvSpPr/>
          <p:nvPr/>
        </p:nvSpPr>
        <p:spPr>
          <a:xfrm>
            <a:off x="831532" y="4715351"/>
            <a:ext cx="252476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 para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474 x 130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85" name="Retângulo 6385"/>
          <p:cNvSpPr/>
          <p:nvPr/>
        </p:nvSpPr>
        <p:spPr>
          <a:xfrm>
            <a:off x="3923347" y="4714081"/>
            <a:ext cx="252476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 para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474 x 280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86" name="Retângulo 6386"/>
          <p:cNvSpPr/>
          <p:nvPr/>
        </p:nvSpPr>
        <p:spPr>
          <a:xfrm>
            <a:off x="846137" y="8166576"/>
            <a:ext cx="252476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 para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474 x 377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88" name="Retângulo 6388"/>
          <p:cNvSpPr/>
          <p:nvPr/>
        </p:nvSpPr>
        <p:spPr>
          <a:xfrm>
            <a:off x="3954462" y="8188801"/>
            <a:ext cx="252476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Divisor de Talheres para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474 x 600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69205"/>
          <p:cNvSpPr/>
          <p:nvPr/>
        </p:nvSpPr>
        <p:spPr>
          <a:xfrm>
            <a:off x="127476" y="5398756"/>
            <a:ext cx="7202487" cy="61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: De acordo com a largura da gaveta ira liberar uma opção de divisor de talher, abaixo segue tabela com relação de medidas e divisores</a:t>
            </a:r>
          </a:p>
        </p:txBody>
      </p:sp>
      <p:sp>
        <p:nvSpPr>
          <p:cNvPr id="6" name="Retângulo 269205"/>
          <p:cNvSpPr/>
          <p:nvPr/>
        </p:nvSpPr>
        <p:spPr>
          <a:xfrm>
            <a:off x="263842" y="1789747"/>
            <a:ext cx="7031990" cy="61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Após inserir 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baixa essa opção ficara azul indicando que pode clicar nela para abrir outras opções</a:t>
            </a:r>
          </a:p>
        </p:txBody>
      </p:sp>
      <p:sp>
        <p:nvSpPr>
          <p:cNvPr id="7" name="Retângulo 269205"/>
          <p:cNvSpPr/>
          <p:nvPr/>
        </p:nvSpPr>
        <p:spPr>
          <a:xfrm>
            <a:off x="93345" y="653415"/>
            <a:ext cx="7270750" cy="74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Com seu módulo inserido em seu ambiente em seguida clique em AGREGADOS e selecione a opção Blum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Tandembox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baixa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804795"/>
            <a:ext cx="3460750" cy="206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2804795"/>
            <a:ext cx="1607185" cy="2097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2804795"/>
            <a:ext cx="1621155" cy="2098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295" y="6481445"/>
            <a:ext cx="5124450" cy="3162300"/>
          </a:xfrm>
          <a:prstGeom prst="rect">
            <a:avLst/>
          </a:prstGeom>
        </p:spPr>
      </p:pic>
      <p:sp>
        <p:nvSpPr>
          <p:cNvPr id="11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04" name="Retângulo 4904"/>
          <p:cNvSpPr/>
          <p:nvPr/>
        </p:nvSpPr>
        <p:spPr>
          <a:xfrm rot="16200000" flipV="1">
            <a:off x="491172" y="2480627"/>
            <a:ext cx="6590030" cy="62865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94" name="Retângulo 6394"/>
          <p:cNvSpPr/>
          <p:nvPr/>
        </p:nvSpPr>
        <p:spPr>
          <a:xfrm>
            <a:off x="121920" y="1091565"/>
            <a:ext cx="7315200" cy="111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Sistema de gaveta com lateral metálica e deslizamento suave. Capacidade de carga de 20kg. As gavetas já vêm montadas! Para módulos de 200mm de largura.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95" name="Retângulo 6395"/>
          <p:cNvSpPr/>
          <p:nvPr/>
        </p:nvSpPr>
        <p:spPr>
          <a:xfrm>
            <a:off x="2353310" y="588010"/>
            <a:ext cx="2950845" cy="560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KIT PORTA TEMPERO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96" name="Imagem 639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3837" y="2572702"/>
            <a:ext cx="4567555" cy="6090285"/>
          </a:xfrm>
          <a:prstGeom prst="rect">
            <a:avLst/>
          </a:prstGeom>
          <a:ln>
            <a:noFill/>
          </a:ln>
        </p:spPr>
      </p:pic>
      <p:sp>
        <p:nvSpPr>
          <p:cNvPr id="6796" name="Retângulo 6796"/>
          <p:cNvSpPr/>
          <p:nvPr/>
        </p:nvSpPr>
        <p:spPr>
          <a:xfrm>
            <a:off x="759142" y="9409747"/>
            <a:ext cx="6041390" cy="407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Com dois padrões de cores disponíveis, cinza e branco.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94" name="Retângulo 6394"/>
          <p:cNvSpPr/>
          <p:nvPr/>
        </p:nvSpPr>
        <p:spPr>
          <a:xfrm>
            <a:off x="121920" y="360045"/>
            <a:ext cx="7315200" cy="111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Em biblioteca acesse a aba COZINHA / INFERIORES / BALÇÕES escolha o modelo 200 Pt Temp(2103) e traga para seu ambiente</a:t>
            </a:r>
          </a:p>
        </p:txBody>
      </p:sp>
      <p:sp>
        <p:nvSpPr>
          <p:cNvPr id="2" name="Retângulo 6394"/>
          <p:cNvSpPr/>
          <p:nvPr/>
        </p:nvSpPr>
        <p:spPr>
          <a:xfrm>
            <a:off x="408940" y="3608070"/>
            <a:ext cx="6755130" cy="765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2: Com seu módulo em seu ambiente clique em agregados e selecione a opção Pt Tempero Blum</a:t>
            </a:r>
          </a:p>
        </p:txBody>
      </p:sp>
      <p:sp>
        <p:nvSpPr>
          <p:cNvPr id="3" name="Retângulo 6394"/>
          <p:cNvSpPr/>
          <p:nvPr/>
        </p:nvSpPr>
        <p:spPr>
          <a:xfrm>
            <a:off x="408940" y="7062470"/>
            <a:ext cx="6755130" cy="628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O porta tempero Blum será inserido em seu módulo</a:t>
            </a:r>
          </a:p>
        </p:txBody>
      </p:sp>
      <p:sp>
        <p:nvSpPr>
          <p:cNvPr id="4" name="Retângulo 6394"/>
          <p:cNvSpPr/>
          <p:nvPr/>
        </p:nvSpPr>
        <p:spPr>
          <a:xfrm>
            <a:off x="121920" y="9497695"/>
            <a:ext cx="7315200" cy="694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Esse modelo de porta tempero somente é inserido no módulo 200 Pt Temp(2103)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" y="1449705"/>
            <a:ext cx="6210300" cy="2124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" y="4520565"/>
            <a:ext cx="6546850" cy="2513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430" y="7720330"/>
            <a:ext cx="3486150" cy="1799590"/>
          </a:xfrm>
          <a:prstGeom prst="rect">
            <a:avLst/>
          </a:prstGeom>
        </p:spPr>
      </p:pic>
      <p:sp>
        <p:nvSpPr>
          <p:cNvPr id="10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27" name="Retângulo 4827"/>
          <p:cNvSpPr/>
          <p:nvPr/>
        </p:nvSpPr>
        <p:spPr>
          <a:xfrm>
            <a:off x="416560" y="1957705"/>
            <a:ext cx="6838950" cy="1085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sistema de corrediças Movento oferece um deslizamento suave e sincronizado, com uma regulagem frontal e uma capacidade de carga dinâmica de 40kg e uma alta estabilidade.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28" name="Retângulo 4828"/>
          <p:cNvSpPr/>
          <p:nvPr/>
        </p:nvSpPr>
        <p:spPr>
          <a:xfrm>
            <a:off x="3055620" y="1287780"/>
            <a:ext cx="156019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MOVENTO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835" name="Imagem 483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705" y="3555365"/>
            <a:ext cx="2941320" cy="2120900"/>
          </a:xfrm>
          <a:prstGeom prst="rect">
            <a:avLst/>
          </a:prstGeom>
          <a:ln>
            <a:noFill/>
          </a:ln>
        </p:spPr>
      </p:pic>
      <p:pic>
        <p:nvPicPr>
          <p:cNvPr id="4849" name="Imagem 484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555" y="6729095"/>
            <a:ext cx="2897505" cy="2055495"/>
          </a:xfrm>
          <a:prstGeom prst="rect">
            <a:avLst/>
          </a:prstGeom>
          <a:ln>
            <a:noFill/>
          </a:ln>
        </p:spPr>
      </p:pic>
      <p:sp>
        <p:nvSpPr>
          <p:cNvPr id="4850" name="Retângulo 4850"/>
          <p:cNvSpPr/>
          <p:nvPr/>
        </p:nvSpPr>
        <p:spPr>
          <a:xfrm>
            <a:off x="304165" y="5813425"/>
            <a:ext cx="3475672" cy="39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movento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com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blumotion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40kg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52" name="Retângulo 1152"/>
          <p:cNvSpPr/>
          <p:nvPr/>
        </p:nvSpPr>
        <p:spPr>
          <a:xfrm>
            <a:off x="360045" y="8978265"/>
            <a:ext cx="4192905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Kit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movento</a:t>
            </a:r>
            <a:r>
              <a:rPr lang="en-US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com tip-on 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blumotion</a:t>
            </a:r>
            <a:r>
              <a:rPr lang="en-US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40kg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030" y="3958590"/>
            <a:ext cx="3686175" cy="1095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230" y="7031990"/>
            <a:ext cx="3609975" cy="1085850"/>
          </a:xfrm>
          <a:prstGeom prst="rect">
            <a:avLst/>
          </a:prstGeom>
        </p:spPr>
      </p:pic>
      <p:sp>
        <p:nvSpPr>
          <p:cNvPr id="4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2032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06311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MARANELLO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0" y="0"/>
            <a:ext cx="757047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92" name="Retângulo 5092"/>
          <p:cNvSpPr/>
          <p:nvPr/>
        </p:nvSpPr>
        <p:spPr>
          <a:xfrm>
            <a:off x="765175" y="7049770"/>
            <a:ext cx="6003925" cy="227711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8" name="Retângulo 28"/>
          <p:cNvSpPr/>
          <p:nvPr/>
        </p:nvSpPr>
        <p:spPr>
          <a:xfrm>
            <a:off x="708025" y="2140585"/>
            <a:ext cx="6092190" cy="336994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091" name="Retângulo 5091"/>
          <p:cNvSpPr/>
          <p:nvPr/>
        </p:nvSpPr>
        <p:spPr>
          <a:xfrm>
            <a:off x="2574925" y="6688455"/>
            <a:ext cx="2328545" cy="29464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8" name="Retângulo 38"/>
          <p:cNvSpPr/>
          <p:nvPr/>
        </p:nvSpPr>
        <p:spPr>
          <a:xfrm>
            <a:off x="511175" y="492760"/>
            <a:ext cx="6508750" cy="955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Maranello é feita com o próprio MDF trazendo um aspecto natural a porta, sendo uma excelente opção para um ambiente com o design minimalista.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" name="Retângulo 61"/>
          <p:cNvSpPr/>
          <p:nvPr/>
        </p:nvSpPr>
        <p:spPr>
          <a:xfrm>
            <a:off x="656590" y="1489710"/>
            <a:ext cx="621982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" name="Retângulo 62"/>
          <p:cNvSpPr/>
          <p:nvPr/>
        </p:nvSpPr>
        <p:spPr>
          <a:xfrm>
            <a:off x="2873375" y="1550035"/>
            <a:ext cx="1910080" cy="37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INFERIORES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" name="Retângulo 64"/>
          <p:cNvSpPr/>
          <p:nvPr/>
        </p:nvSpPr>
        <p:spPr>
          <a:xfrm>
            <a:off x="521970" y="5676900"/>
            <a:ext cx="6508750" cy="119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Agora a travessa MARANELLO foi desenvolvida para as LINHA + ela tem a espessura de 18mm e também conta com todas as cores da linha DURA+ e GUARARAPES+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33" name="Retângulo 269933"/>
          <p:cNvSpPr/>
          <p:nvPr/>
        </p:nvSpPr>
        <p:spPr>
          <a:xfrm>
            <a:off x="104833" y="9669780"/>
            <a:ext cx="7356144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</a:t>
            </a: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: Travessa MARANELLO com a espessura de 25mm está fora de linha!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94" name="Retângulo 6394"/>
          <p:cNvSpPr/>
          <p:nvPr/>
        </p:nvSpPr>
        <p:spPr>
          <a:xfrm>
            <a:off x="93345" y="640080"/>
            <a:ext cx="7315200" cy="111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Em biblioteca acesse a aba BLUM / MOVENTO escolha um dos nossos modelos disponíveis e arraste para seu ambiente</a:t>
            </a:r>
          </a:p>
        </p:txBody>
      </p:sp>
      <p:sp>
        <p:nvSpPr>
          <p:cNvPr id="2" name="Retângulo 6394"/>
          <p:cNvSpPr/>
          <p:nvPr/>
        </p:nvSpPr>
        <p:spPr>
          <a:xfrm>
            <a:off x="746125" y="3953510"/>
            <a:ext cx="6080760" cy="738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Sua corrediça será inserida em seu ambiente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882140"/>
            <a:ext cx="7466330" cy="1941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685" y="4636770"/>
            <a:ext cx="3606800" cy="1718310"/>
          </a:xfrm>
          <a:prstGeom prst="rect">
            <a:avLst/>
          </a:prstGeom>
        </p:spPr>
      </p:pic>
      <p:sp>
        <p:nvSpPr>
          <p:cNvPr id="4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190" name="Retângulo 269190"/>
          <p:cNvSpPr/>
          <p:nvPr/>
        </p:nvSpPr>
        <p:spPr>
          <a:xfrm>
            <a:off x="2895600" y="544830"/>
            <a:ext cx="1947545" cy="596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DOBRADIÇAS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959" name="Imagem 26995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0"/>
          <a:stretch>
            <a:fillRect/>
          </a:stretch>
        </p:blipFill>
        <p:spPr bwMode="auto">
          <a:xfrm>
            <a:off x="432435" y="1461770"/>
            <a:ext cx="6694805" cy="7351395"/>
          </a:xfrm>
          <a:prstGeom prst="rect">
            <a:avLst/>
          </a:prstGeom>
          <a:ln>
            <a:noFill/>
          </a:ln>
        </p:spPr>
      </p:pic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12534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94" name="Retângulo 6394"/>
          <p:cNvSpPr/>
          <p:nvPr/>
        </p:nvSpPr>
        <p:spPr>
          <a:xfrm>
            <a:off x="93345" y="826135"/>
            <a:ext cx="7315200" cy="748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Em biblioteca acesse a aba BLUM / DOBRADIÇAS escolha o modelo desejado e arraste para seu ambiente</a:t>
            </a:r>
          </a:p>
        </p:txBody>
      </p:sp>
      <p:sp>
        <p:nvSpPr>
          <p:cNvPr id="2" name="Retângulo 6394"/>
          <p:cNvSpPr/>
          <p:nvPr/>
        </p:nvSpPr>
        <p:spPr>
          <a:xfrm>
            <a:off x="617855" y="6525260"/>
            <a:ext cx="6336665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O item escolhido será inserido em seu ambiente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99" y="1884045"/>
            <a:ext cx="6210300" cy="194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4284980"/>
            <a:ext cx="6667500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70" y="7305040"/>
            <a:ext cx="5524500" cy="2276475"/>
          </a:xfrm>
          <a:prstGeom prst="rect">
            <a:avLst/>
          </a:prstGeom>
        </p:spPr>
      </p:pic>
      <p:sp>
        <p:nvSpPr>
          <p:cNvPr id="7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43" name="Retângulo 269243"/>
          <p:cNvSpPr/>
          <p:nvPr/>
        </p:nvSpPr>
        <p:spPr>
          <a:xfrm>
            <a:off x="227012" y="2368867"/>
            <a:ext cx="7102475" cy="280225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249" name="Imagem 26924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42" y="2472372"/>
            <a:ext cx="3425190" cy="2497455"/>
          </a:xfrm>
          <a:prstGeom prst="rect">
            <a:avLst/>
          </a:prstGeom>
        </p:spPr>
      </p:pic>
      <p:sp>
        <p:nvSpPr>
          <p:cNvPr id="269250" name="Retângulo 269250"/>
          <p:cNvSpPr/>
          <p:nvPr/>
        </p:nvSpPr>
        <p:spPr>
          <a:xfrm>
            <a:off x="122237" y="1043622"/>
            <a:ext cx="7315200" cy="1268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 dobradiça Blum CLIP top é sinônimo de alto conforto de ajuste e de montagem, função confiável e design atrativo. Com dobradiças Blum, toda porta se movimenta de forma agradável.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51" name="Retângulo 269251"/>
          <p:cNvSpPr/>
          <p:nvPr/>
        </p:nvSpPr>
        <p:spPr>
          <a:xfrm>
            <a:off x="2145347" y="582612"/>
            <a:ext cx="3268980" cy="388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Dobradiça standard 107°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91" name="Retângulo 791"/>
          <p:cNvSpPr/>
          <p:nvPr/>
        </p:nvSpPr>
        <p:spPr>
          <a:xfrm>
            <a:off x="2252662" y="8121967"/>
            <a:ext cx="2828290" cy="198691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519" name="Imagem 26951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4" b="89617" l="7368" r="89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02" y="8163242"/>
            <a:ext cx="2623820" cy="1837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635" y="5438775"/>
            <a:ext cx="5215255" cy="2335530"/>
          </a:xfrm>
          <a:prstGeom prst="rect">
            <a:avLst/>
          </a:prstGeom>
        </p:spPr>
      </p:pic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50" name="Retângulo 269250"/>
          <p:cNvSpPr/>
          <p:nvPr/>
        </p:nvSpPr>
        <p:spPr>
          <a:xfrm>
            <a:off x="121920" y="610870"/>
            <a:ext cx="7315200" cy="735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Com seu módulo inserido em seu ambiente clique em MODELOS e depois em DOBRADIÇA</a:t>
            </a:r>
          </a:p>
        </p:txBody>
      </p:sp>
      <p:sp>
        <p:nvSpPr>
          <p:cNvPr id="2" name="Retângulo 269250"/>
          <p:cNvSpPr/>
          <p:nvPr/>
        </p:nvSpPr>
        <p:spPr>
          <a:xfrm>
            <a:off x="338455" y="4618355"/>
            <a:ext cx="6896100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2: Selecione o modelo BLUM CLIP BUCHA C/ AMORTECEDOR</a:t>
            </a:r>
          </a:p>
        </p:txBody>
      </p:sp>
      <p:sp>
        <p:nvSpPr>
          <p:cNvPr id="3" name="Retângulo 269250"/>
          <p:cNvSpPr/>
          <p:nvPr/>
        </p:nvSpPr>
        <p:spPr>
          <a:xfrm>
            <a:off x="121920" y="9048750"/>
            <a:ext cx="7221220" cy="722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A dobradiça BLUM CLIP BUCHA C/ AMORTECEDOR será inserida em seu módulo!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65" y="1468120"/>
            <a:ext cx="5960110" cy="3037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835" y="5334000"/>
            <a:ext cx="2106295" cy="3503295"/>
          </a:xfrm>
          <a:prstGeom prst="rect">
            <a:avLst/>
          </a:prstGeom>
        </p:spPr>
      </p:pic>
      <p:sp>
        <p:nvSpPr>
          <p:cNvPr id="7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62" name="Retângulo 362"/>
          <p:cNvSpPr/>
          <p:nvPr/>
        </p:nvSpPr>
        <p:spPr>
          <a:xfrm>
            <a:off x="329882" y="583373"/>
            <a:ext cx="7006590" cy="1096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AVENTOS HK-XS oferece um grande espaço para composições em armários altos e superiores pequenos, com isto armários com profundidade livre menor também podem ser confortavelmente equipados.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89" name="Retângulo 5689"/>
          <p:cNvSpPr/>
          <p:nvPr/>
        </p:nvSpPr>
        <p:spPr>
          <a:xfrm>
            <a:off x="2621597" y="247650"/>
            <a:ext cx="2317115" cy="388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AVENTOS HK-XS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25" name="Retângulo 6025"/>
          <p:cNvSpPr/>
          <p:nvPr/>
        </p:nvSpPr>
        <p:spPr>
          <a:xfrm>
            <a:off x="233997" y="1778000"/>
            <a:ext cx="7102475" cy="38862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158" name="Retângulo 6158"/>
          <p:cNvSpPr/>
          <p:nvPr/>
        </p:nvSpPr>
        <p:spPr>
          <a:xfrm>
            <a:off x="694372" y="2508885"/>
            <a:ext cx="6221095" cy="267716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31" name="Retângulo 6031"/>
          <p:cNvSpPr/>
          <p:nvPr/>
        </p:nvSpPr>
        <p:spPr>
          <a:xfrm>
            <a:off x="498764" y="1790525"/>
            <a:ext cx="6650181" cy="728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Projetado para frentes de madeira ou molduras largas e estreitas em alumínio.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38" name="Retângulo 6038"/>
          <p:cNvSpPr/>
          <p:nvPr/>
        </p:nvSpPr>
        <p:spPr>
          <a:xfrm>
            <a:off x="1102042" y="5231765"/>
            <a:ext cx="2072640" cy="35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Frentes de madeira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16" name="Retângulo 4816"/>
          <p:cNvSpPr/>
          <p:nvPr/>
        </p:nvSpPr>
        <p:spPr>
          <a:xfrm>
            <a:off x="1982324" y="5777865"/>
            <a:ext cx="357978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Especificações dos modelos HK-XS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17" name="Retângulo 4817"/>
          <p:cNvSpPr/>
          <p:nvPr/>
        </p:nvSpPr>
        <p:spPr>
          <a:xfrm>
            <a:off x="4163377" y="5229225"/>
            <a:ext cx="2294256" cy="35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Frentes de alumínio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6285865"/>
            <a:ext cx="7113905" cy="3452495"/>
          </a:xfrm>
          <a:prstGeom prst="rect">
            <a:avLst/>
          </a:prstGeom>
        </p:spPr>
      </p:pic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62" name="Retângulo 362"/>
          <p:cNvSpPr/>
          <p:nvPr/>
        </p:nvSpPr>
        <p:spPr>
          <a:xfrm>
            <a:off x="255270" y="3690620"/>
            <a:ext cx="7073265" cy="716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2: Com seu módulo em seu ambiente clique em agregados e escolha o modelo de HK-XS desejado</a:t>
            </a:r>
          </a:p>
        </p:txBody>
      </p:sp>
      <p:sp>
        <p:nvSpPr>
          <p:cNvPr id="2" name="Retângulo 362"/>
          <p:cNvSpPr/>
          <p:nvPr/>
        </p:nvSpPr>
        <p:spPr>
          <a:xfrm>
            <a:off x="622935" y="7694295"/>
            <a:ext cx="6337935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FINALIZAÇÃO: O modelo escolhido será inserido em seu módulo</a:t>
            </a:r>
          </a:p>
        </p:txBody>
      </p:sp>
      <p:sp>
        <p:nvSpPr>
          <p:cNvPr id="3" name="Retângulo 362"/>
          <p:cNvSpPr/>
          <p:nvPr/>
        </p:nvSpPr>
        <p:spPr>
          <a:xfrm>
            <a:off x="160020" y="666750"/>
            <a:ext cx="7249795" cy="852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Em biblioteca acesse a aba COZINHA / SUPERIORES / ÁRMARIOS escolha o modelo de basculante desejado e arraste para seu ambiente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1670050"/>
            <a:ext cx="7546975" cy="1898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60" y="4525010"/>
            <a:ext cx="4989195" cy="3018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025" y="8167370"/>
            <a:ext cx="2910205" cy="1993900"/>
          </a:xfrm>
          <a:prstGeom prst="rect">
            <a:avLst/>
          </a:prstGeom>
        </p:spPr>
      </p:pic>
      <p:sp>
        <p:nvSpPr>
          <p:cNvPr id="4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54" name="Retângulo 1154"/>
          <p:cNvSpPr/>
          <p:nvPr/>
        </p:nvSpPr>
        <p:spPr>
          <a:xfrm>
            <a:off x="226377" y="6383020"/>
            <a:ext cx="7102475" cy="195897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300" name="Retângulo 269300"/>
          <p:cNvSpPr/>
          <p:nvPr/>
        </p:nvSpPr>
        <p:spPr>
          <a:xfrm>
            <a:off x="221932" y="1769110"/>
            <a:ext cx="7102475" cy="261239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266" name="Imagem 26926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67" y="2671445"/>
            <a:ext cx="2252980" cy="1120775"/>
          </a:xfrm>
          <a:prstGeom prst="rect">
            <a:avLst/>
          </a:prstGeom>
        </p:spPr>
      </p:pic>
      <p:sp>
        <p:nvSpPr>
          <p:cNvPr id="308" name="Retângulo 308"/>
          <p:cNvSpPr/>
          <p:nvPr/>
        </p:nvSpPr>
        <p:spPr>
          <a:xfrm>
            <a:off x="237171" y="9865995"/>
            <a:ext cx="7214235" cy="440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: Com dois padrões de cores disponíveis, cinza Orion e Branco Seda.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58" name="Retângulo 269258"/>
          <p:cNvSpPr/>
          <p:nvPr/>
        </p:nvSpPr>
        <p:spPr>
          <a:xfrm>
            <a:off x="108267" y="695325"/>
            <a:ext cx="734314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sistema LEGRABOX atende as mais altas exigências em individualização. O design individual da LEGRABOX acompanha tendências atuais de ambientes residenciais, abrindo possibilidades versáteis de novas composições.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59" name="Retângulo 269259"/>
          <p:cNvSpPr/>
          <p:nvPr/>
        </p:nvSpPr>
        <p:spPr>
          <a:xfrm>
            <a:off x="2970847" y="318135"/>
            <a:ext cx="1750695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LEGRABOX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60" name="Retângulo 269260"/>
          <p:cNvSpPr/>
          <p:nvPr/>
        </p:nvSpPr>
        <p:spPr>
          <a:xfrm>
            <a:off x="2875597" y="2225910"/>
            <a:ext cx="1850390" cy="39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Legrabox</a:t>
            </a: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Média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264" name="Imagem 26926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669540"/>
            <a:ext cx="2252980" cy="1122680"/>
          </a:xfrm>
          <a:prstGeom prst="rect">
            <a:avLst/>
          </a:prstGeom>
        </p:spPr>
      </p:pic>
      <p:pic>
        <p:nvPicPr>
          <p:cNvPr id="269265" name="Imagem 26926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42" y="2182495"/>
            <a:ext cx="2086610" cy="2076450"/>
          </a:xfrm>
          <a:prstGeom prst="rect">
            <a:avLst/>
          </a:prstGeom>
        </p:spPr>
      </p:pic>
      <p:sp>
        <p:nvSpPr>
          <p:cNvPr id="269261" name="Retângulo 269261"/>
          <p:cNvSpPr/>
          <p:nvPr/>
        </p:nvSpPr>
        <p:spPr>
          <a:xfrm>
            <a:off x="554672" y="2225275"/>
            <a:ext cx="1850390" cy="37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Legrabox</a:t>
            </a: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Baixa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62" name="Retângulo 269262"/>
          <p:cNvSpPr/>
          <p:nvPr/>
        </p:nvSpPr>
        <p:spPr>
          <a:xfrm>
            <a:off x="5368607" y="1735455"/>
            <a:ext cx="170878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Legrabox Alta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88" name="Imagem 28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5" b="6415"/>
          <a:stretch>
            <a:fillRect/>
          </a:stretch>
        </p:blipFill>
        <p:spPr bwMode="auto">
          <a:xfrm>
            <a:off x="4184967" y="6553200"/>
            <a:ext cx="2106295" cy="1386205"/>
          </a:xfrm>
          <a:prstGeom prst="rect">
            <a:avLst/>
          </a:prstGeom>
          <a:ln>
            <a:noFill/>
          </a:ln>
        </p:spPr>
      </p:pic>
      <p:pic>
        <p:nvPicPr>
          <p:cNvPr id="299" name="Imagem 29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/>
          <a:stretch>
            <a:fillRect/>
          </a:stretch>
        </p:blipFill>
        <p:spPr bwMode="auto">
          <a:xfrm>
            <a:off x="1089977" y="6558280"/>
            <a:ext cx="1791970" cy="1391920"/>
          </a:xfrm>
          <a:prstGeom prst="rect">
            <a:avLst/>
          </a:prstGeom>
          <a:ln>
            <a:noFill/>
          </a:ln>
        </p:spPr>
      </p:pic>
      <p:sp>
        <p:nvSpPr>
          <p:cNvPr id="4830" name="Retângulo 4830"/>
          <p:cNvSpPr/>
          <p:nvPr/>
        </p:nvSpPr>
        <p:spPr>
          <a:xfrm>
            <a:off x="2857817" y="1817950"/>
            <a:ext cx="186372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Itens disponíveis: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36" name="Retângulo 4836"/>
          <p:cNvSpPr/>
          <p:nvPr/>
        </p:nvSpPr>
        <p:spPr>
          <a:xfrm>
            <a:off x="915352" y="7972425"/>
            <a:ext cx="2186940" cy="375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Gaveta interna baixa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94" name="Retângulo 1194"/>
          <p:cNvSpPr/>
          <p:nvPr/>
        </p:nvSpPr>
        <p:spPr>
          <a:xfrm>
            <a:off x="4129722" y="7976235"/>
            <a:ext cx="2286000" cy="375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Gaveta interna média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035" y="4509135"/>
            <a:ext cx="5694045" cy="1657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035" y="8580755"/>
            <a:ext cx="5734685" cy="1193165"/>
          </a:xfrm>
          <a:prstGeom prst="rect">
            <a:avLst/>
          </a:prstGeom>
        </p:spPr>
      </p:pic>
      <p:sp>
        <p:nvSpPr>
          <p:cNvPr id="4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230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67640" y="-9525"/>
            <a:ext cx="9759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BLUM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75" name="Retângulo 1475"/>
          <p:cNvSpPr/>
          <p:nvPr/>
        </p:nvSpPr>
        <p:spPr>
          <a:xfrm>
            <a:off x="394335" y="943610"/>
            <a:ext cx="676211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Modelos com possibilidade de agregar acessórios adicionais como: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09" name="Imagem 30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6639560"/>
            <a:ext cx="2757170" cy="1841500"/>
          </a:xfrm>
          <a:prstGeom prst="rect">
            <a:avLst/>
          </a:prstGeom>
        </p:spPr>
      </p:pic>
      <p:sp>
        <p:nvSpPr>
          <p:cNvPr id="312" name="Retângulo 312"/>
          <p:cNvSpPr/>
          <p:nvPr/>
        </p:nvSpPr>
        <p:spPr>
          <a:xfrm>
            <a:off x="3119755" y="7330440"/>
            <a:ext cx="4100195" cy="98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Lateral das estruturas com divisória contém imã para fixação nas laterais da gaveta.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310" name="Retângulo 269310"/>
          <p:cNvSpPr/>
          <p:nvPr/>
        </p:nvSpPr>
        <p:spPr>
          <a:xfrm>
            <a:off x="492760" y="5568315"/>
            <a:ext cx="631888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Acessórios com dois padrões de cores disponíveis, cinza Orion e Branco Seda.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" y="1830070"/>
            <a:ext cx="6816725" cy="3080385"/>
          </a:xfrm>
          <a:prstGeom prst="rect">
            <a:avLst/>
          </a:prstGeom>
        </p:spPr>
      </p:pic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310" name="Retângulo 269310"/>
          <p:cNvSpPr/>
          <p:nvPr/>
        </p:nvSpPr>
        <p:spPr>
          <a:xfrm>
            <a:off x="626745" y="4079240"/>
            <a:ext cx="6318885" cy="827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2: Com seu módulo em seu ambiente ajuste as medidas para o modelo de Legrabox desejado!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269310"/>
          <p:cNvSpPr/>
          <p:nvPr/>
        </p:nvSpPr>
        <p:spPr>
          <a:xfrm>
            <a:off x="626745" y="774700"/>
            <a:ext cx="6318885" cy="777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Em biblioteca acesse a aba COZINHA / INFERIORES / GAVETEIROS escolha um modelo e arraste para seu ambiente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Arial" panose="020B060402020202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" y="1818005"/>
            <a:ext cx="7582535" cy="1926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5" y="5067935"/>
            <a:ext cx="6933565" cy="2105660"/>
          </a:xfrm>
          <a:prstGeom prst="rect">
            <a:avLst/>
          </a:prstGeom>
        </p:spPr>
      </p:pic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3" name="Retângulo 5103"/>
          <p:cNvSpPr/>
          <p:nvPr/>
        </p:nvSpPr>
        <p:spPr>
          <a:xfrm>
            <a:off x="-34925" y="3973830"/>
            <a:ext cx="7605395" cy="193548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MARANELLO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100" name="Retângulo 5100"/>
          <p:cNvSpPr/>
          <p:nvPr/>
        </p:nvSpPr>
        <p:spPr>
          <a:xfrm>
            <a:off x="220980" y="3736975"/>
            <a:ext cx="3448685" cy="246951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102" name="Retângulo 5102"/>
          <p:cNvSpPr/>
          <p:nvPr/>
        </p:nvSpPr>
        <p:spPr>
          <a:xfrm>
            <a:off x="3827780" y="3766820"/>
            <a:ext cx="3448685" cy="24695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7" name="Retângulo 67"/>
          <p:cNvSpPr/>
          <p:nvPr/>
        </p:nvSpPr>
        <p:spPr>
          <a:xfrm>
            <a:off x="704850" y="2182495"/>
            <a:ext cx="621982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8" name="Retângulo 68"/>
          <p:cNvSpPr/>
          <p:nvPr/>
        </p:nvSpPr>
        <p:spPr>
          <a:xfrm>
            <a:off x="2828290" y="2230755"/>
            <a:ext cx="1964690" cy="414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SUPERIORES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35" name="Retângulo 269935"/>
          <p:cNvSpPr/>
          <p:nvPr/>
        </p:nvSpPr>
        <p:spPr>
          <a:xfrm>
            <a:off x="447040" y="667385"/>
            <a:ext cx="6829425" cy="1327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M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aranello encontra-se dentro da nossa linha premium com o acabamento da fita 100% em ABS nos topos e sem disponibilidade em MDP.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9" name="Retângulo 69"/>
          <p:cNvSpPr/>
          <p:nvPr/>
        </p:nvSpPr>
        <p:spPr>
          <a:xfrm>
            <a:off x="481965" y="7096125"/>
            <a:ext cx="6508750" cy="1709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Modelo 1: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Com o tamponamento podendo ser em 15mm, 18mm ou 25mm na parte inferior com a porta maranello passante.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Modelo 2: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porta Maranello recobre uma vista em MDF 18mm.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31" name="Retângulo 269931"/>
          <p:cNvSpPr/>
          <p:nvPr/>
        </p:nvSpPr>
        <p:spPr>
          <a:xfrm>
            <a:off x="548005" y="9062085"/>
            <a:ext cx="6508750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</a:t>
            </a: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: MARANELLO com a espessura de 25mm está fora de linha!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69310"/>
          <p:cNvSpPr/>
          <p:nvPr/>
        </p:nvSpPr>
        <p:spPr>
          <a:xfrm>
            <a:off x="467360" y="751205"/>
            <a:ext cx="6637655" cy="478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Inserindo os acessórios da LEGRABOX conforme as tabelas abaixo:</a:t>
            </a:r>
          </a:p>
        </p:txBody>
      </p:sp>
      <p:sp>
        <p:nvSpPr>
          <p:cNvPr id="3" name="Retângulo 269310"/>
          <p:cNvSpPr/>
          <p:nvPr/>
        </p:nvSpPr>
        <p:spPr>
          <a:xfrm>
            <a:off x="2810510" y="1292225"/>
            <a:ext cx="195199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LEGRABOX BAIXA</a:t>
            </a:r>
          </a:p>
        </p:txBody>
      </p:sp>
      <p:sp>
        <p:nvSpPr>
          <p:cNvPr id="4" name="Retângulo 269310"/>
          <p:cNvSpPr/>
          <p:nvPr/>
        </p:nvSpPr>
        <p:spPr>
          <a:xfrm>
            <a:off x="2379980" y="3543300"/>
            <a:ext cx="2813685" cy="41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LEGRABOX MÉDIA E ALTA</a:t>
            </a:r>
          </a:p>
        </p:txBody>
      </p:sp>
      <p:sp>
        <p:nvSpPr>
          <p:cNvPr id="6" name="Retângulo 269310"/>
          <p:cNvSpPr/>
          <p:nvPr/>
        </p:nvSpPr>
        <p:spPr>
          <a:xfrm>
            <a:off x="1309370" y="5651500"/>
            <a:ext cx="4954905" cy="502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Inserindo o divisor de talher na LEGRABOX baixa</a:t>
            </a:r>
          </a:p>
        </p:txBody>
      </p:sp>
      <p:sp>
        <p:nvSpPr>
          <p:cNvPr id="7" name="Retângulo 269310"/>
          <p:cNvSpPr/>
          <p:nvPr/>
        </p:nvSpPr>
        <p:spPr>
          <a:xfrm>
            <a:off x="328930" y="8853170"/>
            <a:ext cx="3606800" cy="845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FINALIZAÇÃO: O divisor de talher será inserido em seu módulo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" y="1685925"/>
            <a:ext cx="6273165" cy="1438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" y="3865880"/>
            <a:ext cx="7313295" cy="1476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" y="6069330"/>
            <a:ext cx="7396480" cy="2200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755" y="8526145"/>
            <a:ext cx="2299335" cy="1544320"/>
          </a:xfrm>
          <a:prstGeom prst="rect">
            <a:avLst/>
          </a:prstGeom>
        </p:spPr>
      </p:pic>
      <p:sp>
        <p:nvSpPr>
          <p:cNvPr id="1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69310"/>
          <p:cNvSpPr/>
          <p:nvPr/>
        </p:nvSpPr>
        <p:spPr>
          <a:xfrm>
            <a:off x="1616075" y="732790"/>
            <a:ext cx="4340225" cy="532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Inserindo o Kit Tip On na LEGRABOX baixa</a:t>
            </a:r>
          </a:p>
        </p:txBody>
      </p:sp>
      <p:sp>
        <p:nvSpPr>
          <p:cNvPr id="3" name="Retângulo 269310"/>
          <p:cNvSpPr/>
          <p:nvPr/>
        </p:nvSpPr>
        <p:spPr>
          <a:xfrm>
            <a:off x="911225" y="4313555"/>
            <a:ext cx="57499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FINALIZAÇÃO: O Kit Tip On será inserido em seu módulo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" y="1614170"/>
            <a:ext cx="4109085" cy="2280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030" y="1600835"/>
            <a:ext cx="1699260" cy="228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290" y="1588770"/>
            <a:ext cx="1615440" cy="2264410"/>
          </a:xfrm>
          <a:prstGeom prst="rect">
            <a:avLst/>
          </a:prstGeom>
        </p:spPr>
      </p:pic>
      <p:sp>
        <p:nvSpPr>
          <p:cNvPr id="8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4582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4010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PIVOTANTE F458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40" name="Retângulo 4840"/>
          <p:cNvSpPr/>
          <p:nvPr/>
        </p:nvSpPr>
        <p:spPr>
          <a:xfrm>
            <a:off x="354330" y="388937"/>
            <a:ext cx="6988579" cy="1947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Sorrento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apresenta o mais moderno design italiano, </a:t>
            </a:r>
            <a:r>
              <a:rPr lang="pt-PT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Agora contamos com sua versão para porta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Pivotante</a:t>
            </a:r>
            <a:r>
              <a:rPr lang="pt-PT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agregando muito mais design e exclusividade em sua porta!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Estruturada com duas chapas de 6mm e uma chapa de 18mm com uma barra estabilizadora em seu interior para evitar o empenamento.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67" name="Retângulo 5667"/>
          <p:cNvSpPr/>
          <p:nvPr/>
        </p:nvSpPr>
        <p:spPr>
          <a:xfrm>
            <a:off x="1358265" y="2463482"/>
            <a:ext cx="4849495" cy="631698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9" name="Retângulo 5589"/>
          <p:cNvSpPr/>
          <p:nvPr/>
        </p:nvSpPr>
        <p:spPr>
          <a:xfrm>
            <a:off x="2082165" y="2601912"/>
            <a:ext cx="3407410" cy="60731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994" t="-4716" r="-14" b="-5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812" name="Retângulo 6812"/>
          <p:cNvSpPr/>
          <p:nvPr/>
        </p:nvSpPr>
        <p:spPr>
          <a:xfrm>
            <a:off x="603250" y="9227502"/>
            <a:ext cx="6367780" cy="652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produzidas com a usinagem sorrento em uma das faces ou nas duas faces, com no máximo 300kg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812" name="Retângulo 6812"/>
          <p:cNvSpPr/>
          <p:nvPr/>
        </p:nvSpPr>
        <p:spPr>
          <a:xfrm>
            <a:off x="373380" y="9645650"/>
            <a:ext cx="6825615" cy="462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Sua porta PIVOTANTE será inserida em seu ambiente</a:t>
            </a:r>
          </a:p>
        </p:txBody>
      </p:sp>
      <p:sp>
        <p:nvSpPr>
          <p:cNvPr id="2" name="Retângulo 6812"/>
          <p:cNvSpPr/>
          <p:nvPr/>
        </p:nvSpPr>
        <p:spPr>
          <a:xfrm>
            <a:off x="118745" y="3098800"/>
            <a:ext cx="7310120" cy="974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sua porta em seu ambiente clique em MODELOS, depois em Portas/Frentes e ao clicar em RETA irá abrir as outras opções de porta pivotante agora escolha o modelo desejado</a:t>
            </a:r>
          </a:p>
        </p:txBody>
      </p:sp>
      <p:sp>
        <p:nvSpPr>
          <p:cNvPr id="3" name="Retângulo 6812"/>
          <p:cNvSpPr/>
          <p:nvPr/>
        </p:nvSpPr>
        <p:spPr>
          <a:xfrm>
            <a:off x="118110" y="657225"/>
            <a:ext cx="7310755" cy="652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PORTAS/FRENTES depois ir na aba PIVOTANTE e arraste a porta para seu ambiente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1483995"/>
            <a:ext cx="7545705" cy="1485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" y="4253865"/>
            <a:ext cx="4708525" cy="5144135"/>
          </a:xfrm>
          <a:prstGeom prst="rect">
            <a:avLst/>
          </a:prstGeom>
        </p:spPr>
      </p:pic>
      <p:sp>
        <p:nvSpPr>
          <p:cNvPr id="6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58254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23850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GALLARDO ZERO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138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556" name="Retângulo 269556"/>
          <p:cNvSpPr/>
          <p:nvPr/>
        </p:nvSpPr>
        <p:spPr>
          <a:xfrm>
            <a:off x="649445" y="8915345"/>
            <a:ext cx="6308408" cy="630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com medida de 2200 ou acima vem com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desempenador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para evitar empenamento!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557" name="Retângulo: Cantos Arredondados 243"/>
          <p:cNvSpPr/>
          <p:nvPr/>
        </p:nvSpPr>
        <p:spPr>
          <a:xfrm>
            <a:off x="773112" y="7388860"/>
            <a:ext cx="5833110" cy="134556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558" name="Retângulo 269558"/>
          <p:cNvSpPr/>
          <p:nvPr/>
        </p:nvSpPr>
        <p:spPr>
          <a:xfrm>
            <a:off x="620077" y="1868170"/>
            <a:ext cx="6367145" cy="264541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559" name="Retângulo: Cantos Arredondados 243"/>
          <p:cNvSpPr/>
          <p:nvPr/>
        </p:nvSpPr>
        <p:spPr>
          <a:xfrm>
            <a:off x="1210627" y="1656080"/>
            <a:ext cx="5207635" cy="309118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560" name="Retângulo 269560"/>
          <p:cNvSpPr/>
          <p:nvPr/>
        </p:nvSpPr>
        <p:spPr>
          <a:xfrm>
            <a:off x="556577" y="470535"/>
            <a:ext cx="6508750" cy="11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Gallardo zero esta linha tem o delicado toque clássico, a estrutura das molduras usinadas trazem maior conforto visual sem nenhuma emenda aparente.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5247005"/>
            <a:ext cx="5895975" cy="2057400"/>
          </a:xfrm>
          <a:prstGeom prst="rect">
            <a:avLst/>
          </a:prstGeom>
        </p:spPr>
      </p:pic>
      <p:sp>
        <p:nvSpPr>
          <p:cNvPr id="269987" name="Retângulo 269987"/>
          <p:cNvSpPr/>
          <p:nvPr/>
        </p:nvSpPr>
        <p:spPr>
          <a:xfrm>
            <a:off x="3610926" y="5173345"/>
            <a:ext cx="337629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Estruturadas da seguinte forma: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Retângulo 269931">
            <a:extLst>
              <a:ext uri="{FF2B5EF4-FFF2-40B4-BE49-F238E27FC236}">
                <a16:creationId xmlns:a16="http://schemas.microsoft.com/office/drawing/2014/main" id="{6E1EBEF8-C4A9-5B88-8BDC-B243C898954F}"/>
              </a:ext>
            </a:extLst>
          </p:cNvPr>
          <p:cNvSpPr/>
          <p:nvPr/>
        </p:nvSpPr>
        <p:spPr>
          <a:xfrm>
            <a:off x="423068" y="97424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560" name="Retângulo 269560"/>
          <p:cNvSpPr/>
          <p:nvPr/>
        </p:nvSpPr>
        <p:spPr>
          <a:xfrm>
            <a:off x="298450" y="670560"/>
            <a:ext cx="6961505" cy="11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seu módulo em seu ambiente clique em MODELOS, depois em Portas/Frentes, ao clicar em GOLA irá abrir as outras opções de portas, agora escolha o modelo GALLARDO ZERO.</a:t>
            </a:r>
          </a:p>
        </p:txBody>
      </p:sp>
      <p:sp>
        <p:nvSpPr>
          <p:cNvPr id="2" name="Retângulo 269560"/>
          <p:cNvSpPr/>
          <p:nvPr/>
        </p:nvSpPr>
        <p:spPr>
          <a:xfrm>
            <a:off x="298450" y="6717030"/>
            <a:ext cx="6962140" cy="811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GALLARDO ZERO será inserida em seu módulo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5" y="2129155"/>
            <a:ext cx="5971540" cy="4312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860" y="7484110"/>
            <a:ext cx="2866390" cy="2559685"/>
          </a:xfrm>
          <a:prstGeom prst="rect">
            <a:avLst/>
          </a:prstGeom>
        </p:spPr>
      </p:pic>
      <p:sp>
        <p:nvSpPr>
          <p:cNvPr id="4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8957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2905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LATA ALUMÍNIO 130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93" name="Retângulo 4893"/>
          <p:cNvSpPr/>
          <p:nvPr/>
        </p:nvSpPr>
        <p:spPr>
          <a:xfrm>
            <a:off x="280987" y="658495"/>
            <a:ext cx="7063740" cy="1255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 lata alumínio 130 é ideal para organizar seus utensílios, confeccionado em alumínio anodizado, acompanha trilhos telescópicos com amortecedores zincados, que vão montados na peça.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10" name="Retângulo 4910"/>
          <p:cNvSpPr/>
          <p:nvPr/>
        </p:nvSpPr>
        <p:spPr>
          <a:xfrm>
            <a:off x="203517" y="7035165"/>
            <a:ext cx="7141210" cy="819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Os fundos para o apoio das latas e condimentos, agora são feitos com bandejas em inox 430.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55" name="Retângulo 5955"/>
          <p:cNvSpPr/>
          <p:nvPr/>
        </p:nvSpPr>
        <p:spPr>
          <a:xfrm>
            <a:off x="9842" y="2127250"/>
            <a:ext cx="7539990" cy="469646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42" name="Retângulo 5942"/>
          <p:cNvSpPr/>
          <p:nvPr/>
        </p:nvSpPr>
        <p:spPr>
          <a:xfrm>
            <a:off x="2016442" y="6459855"/>
            <a:ext cx="351536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</a:t>
            </a: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: Capacidade de carga de 8kg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62" name="Retângulo 5962"/>
          <p:cNvSpPr/>
          <p:nvPr/>
        </p:nvSpPr>
        <p:spPr>
          <a:xfrm>
            <a:off x="70802" y="3142615"/>
            <a:ext cx="2383790" cy="317627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94" name="Retângulo 5994"/>
          <p:cNvSpPr/>
          <p:nvPr/>
        </p:nvSpPr>
        <p:spPr>
          <a:xfrm>
            <a:off x="5134292" y="3137535"/>
            <a:ext cx="2363470" cy="317627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01" name="Retângulo 6001"/>
          <p:cNvSpPr/>
          <p:nvPr/>
        </p:nvSpPr>
        <p:spPr>
          <a:xfrm>
            <a:off x="2504757" y="3147695"/>
            <a:ext cx="2595880" cy="317627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28" name="Retângulo 6028"/>
          <p:cNvSpPr/>
          <p:nvPr/>
        </p:nvSpPr>
        <p:spPr>
          <a:xfrm>
            <a:off x="2820352" y="2332355"/>
            <a:ext cx="218313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</a:rPr>
              <a:t>Cores disponíveis: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29" name="Retângulo 6029"/>
          <p:cNvSpPr/>
          <p:nvPr/>
        </p:nvSpPr>
        <p:spPr>
          <a:xfrm>
            <a:off x="256222" y="2714625"/>
            <a:ext cx="192659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</a:rPr>
              <a:t>Anodizado Fosco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52" name="Retângulo 6052"/>
          <p:cNvSpPr/>
          <p:nvPr/>
        </p:nvSpPr>
        <p:spPr>
          <a:xfrm>
            <a:off x="3320097" y="2713355"/>
            <a:ext cx="86487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</a:rPr>
              <a:t>Bronze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53" name="Retângulo 6053"/>
          <p:cNvSpPr/>
          <p:nvPr/>
        </p:nvSpPr>
        <p:spPr>
          <a:xfrm>
            <a:off x="5835967" y="2713355"/>
            <a:ext cx="88138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</a:rPr>
              <a:t>Branco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410" y="8157845"/>
            <a:ext cx="3825240" cy="1263015"/>
          </a:xfrm>
          <a:prstGeom prst="rect">
            <a:avLst/>
          </a:prstGeom>
        </p:spPr>
      </p:pic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893" name="Retângulo 4893"/>
          <p:cNvSpPr/>
          <p:nvPr/>
        </p:nvSpPr>
        <p:spPr>
          <a:xfrm>
            <a:off x="280987" y="649605"/>
            <a:ext cx="6957060" cy="1255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Selecione a aba COZINHA depois a aba INFERIORES e por fim BALCÕES, arraste o módulo Pt Temp (2103) para seu ambiente, o item porta tempero alumínio 130 entrará automático em seu módulo no padrão Anod. Fosco.</a:t>
            </a:r>
          </a:p>
        </p:txBody>
      </p:sp>
      <p:sp>
        <p:nvSpPr>
          <p:cNvPr id="2" name="Retângulo 4893"/>
          <p:cNvSpPr/>
          <p:nvPr/>
        </p:nvSpPr>
        <p:spPr>
          <a:xfrm>
            <a:off x="280670" y="4312920"/>
            <a:ext cx="6957060" cy="937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porta o tempero em seu ambiente clique em MODELOS, e em Acessórios você tem as opções dos acabamentos disponíveis</a:t>
            </a:r>
          </a:p>
        </p:txBody>
      </p:sp>
      <p:sp>
        <p:nvSpPr>
          <p:cNvPr id="3" name="Retângulo 4893"/>
          <p:cNvSpPr/>
          <p:nvPr/>
        </p:nvSpPr>
        <p:spPr>
          <a:xfrm>
            <a:off x="325120" y="8590915"/>
            <a:ext cx="3868420" cy="818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acabamento desejado será inserida em seu módulo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2061210"/>
            <a:ext cx="6925945" cy="2156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5" y="5485765"/>
            <a:ext cx="3299460" cy="2821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570" y="5364480"/>
            <a:ext cx="2413000" cy="4044950"/>
          </a:xfrm>
          <a:prstGeom prst="rect">
            <a:avLst/>
          </a:prstGeom>
        </p:spPr>
      </p:pic>
      <p:sp>
        <p:nvSpPr>
          <p:cNvPr id="8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2297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93763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PAINÉIS USINAGEM ESPECIAL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142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93" name="Retângulo 5093"/>
          <p:cNvSpPr/>
          <p:nvPr/>
        </p:nvSpPr>
        <p:spPr>
          <a:xfrm>
            <a:off x="-13970" y="1987550"/>
            <a:ext cx="7583805" cy="59436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083" name="Retângulo 5083"/>
          <p:cNvSpPr/>
          <p:nvPr/>
        </p:nvSpPr>
        <p:spPr>
          <a:xfrm>
            <a:off x="211137" y="671830"/>
            <a:ext cx="7215505" cy="1013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linha de PAINÉIS USINAGEM ESPECIAL, conta com 6 formas editáveis dentro do sistema Promob, ideal para todo os tipos de projeto garantindo exclusividade e personalidade agregando mais valor em seu ambiente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89" name="Retângulo 5089"/>
          <p:cNvSpPr/>
          <p:nvPr/>
        </p:nvSpPr>
        <p:spPr>
          <a:xfrm>
            <a:off x="2113596" y="2242131"/>
            <a:ext cx="3453767" cy="337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Formas geométricas disponíveis: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09" name="Retângulo 269209"/>
          <p:cNvSpPr/>
          <p:nvPr/>
        </p:nvSpPr>
        <p:spPr>
          <a:xfrm>
            <a:off x="1514792" y="8293100"/>
            <a:ext cx="4452620" cy="357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Espessuras disponíveis 15mm 18mm 25mm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10" name="Retângulo 269210"/>
          <p:cNvSpPr/>
          <p:nvPr/>
        </p:nvSpPr>
        <p:spPr>
          <a:xfrm>
            <a:off x="192722" y="9010650"/>
            <a:ext cx="7359650" cy="675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Todas as cores disponíveis, somente espessura de 25mm não utiliza cores DURA+ GUARARAPES+ e ARAUCO+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884" name="Retângulo 269884"/>
          <p:cNvSpPr/>
          <p:nvPr/>
        </p:nvSpPr>
        <p:spPr>
          <a:xfrm>
            <a:off x="3073082" y="7130415"/>
            <a:ext cx="1142365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Triangulo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02" name="Imagem 1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" y="2598420"/>
            <a:ext cx="1316990" cy="1881505"/>
          </a:xfrm>
          <a:prstGeom prst="rect">
            <a:avLst/>
          </a:prstGeom>
        </p:spPr>
      </p:pic>
      <p:pic>
        <p:nvPicPr>
          <p:cNvPr id="6204" name="Imagem 15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87" y="2619375"/>
            <a:ext cx="1640840" cy="1926590"/>
          </a:xfrm>
          <a:prstGeom prst="rect">
            <a:avLst/>
          </a:prstGeom>
        </p:spPr>
      </p:pic>
      <p:pic>
        <p:nvPicPr>
          <p:cNvPr id="6321" name="Imagem 15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42" y="2533650"/>
            <a:ext cx="1640840" cy="2025650"/>
          </a:xfrm>
          <a:prstGeom prst="rect">
            <a:avLst/>
          </a:prstGeom>
        </p:spPr>
      </p:pic>
      <p:pic>
        <p:nvPicPr>
          <p:cNvPr id="6324" name="Imagem 15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82" y="5096510"/>
            <a:ext cx="1969770" cy="1969770"/>
          </a:xfrm>
          <a:prstGeom prst="rect">
            <a:avLst/>
          </a:prstGeom>
        </p:spPr>
      </p:pic>
      <p:pic>
        <p:nvPicPr>
          <p:cNvPr id="768" name="Imagem 15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2" y="5049520"/>
            <a:ext cx="1457325" cy="1995170"/>
          </a:xfrm>
          <a:prstGeom prst="rect">
            <a:avLst/>
          </a:prstGeom>
        </p:spPr>
      </p:pic>
      <p:sp>
        <p:nvSpPr>
          <p:cNvPr id="269885" name="Retângulo 269885"/>
          <p:cNvSpPr/>
          <p:nvPr/>
        </p:nvSpPr>
        <p:spPr>
          <a:xfrm>
            <a:off x="785812" y="7125970"/>
            <a:ext cx="1284605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Pentágono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886" name="Retângulo 269886"/>
          <p:cNvSpPr/>
          <p:nvPr/>
        </p:nvSpPr>
        <p:spPr>
          <a:xfrm>
            <a:off x="5377497" y="7136765"/>
            <a:ext cx="894715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Circulo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51" name="Retângulo 269951"/>
          <p:cNvSpPr/>
          <p:nvPr/>
        </p:nvSpPr>
        <p:spPr>
          <a:xfrm>
            <a:off x="2970847" y="4648200"/>
            <a:ext cx="12446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Cantoneira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40" name="Retângulo 6040"/>
          <p:cNvSpPr/>
          <p:nvPr/>
        </p:nvSpPr>
        <p:spPr>
          <a:xfrm>
            <a:off x="5200967" y="4648200"/>
            <a:ext cx="12446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Chanfrado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51" name="Retângulo 6051"/>
          <p:cNvSpPr/>
          <p:nvPr/>
        </p:nvSpPr>
        <p:spPr>
          <a:xfrm>
            <a:off x="942022" y="4648200"/>
            <a:ext cx="82677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Curvo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769" name="Imagem 15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2077" y="5126990"/>
            <a:ext cx="1938020" cy="188404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083" name="Retângulo 5083"/>
          <p:cNvSpPr/>
          <p:nvPr/>
        </p:nvSpPr>
        <p:spPr>
          <a:xfrm>
            <a:off x="933450" y="3948430"/>
            <a:ext cx="5691505" cy="559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Seu painel será inserido em seu ambiente</a:t>
            </a:r>
          </a:p>
        </p:txBody>
      </p:sp>
      <p:sp>
        <p:nvSpPr>
          <p:cNvPr id="2" name="Retângulo 5083"/>
          <p:cNvSpPr/>
          <p:nvPr/>
        </p:nvSpPr>
        <p:spPr>
          <a:xfrm>
            <a:off x="210820" y="649605"/>
            <a:ext cx="7215505" cy="114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PAINEIS e depois ir na aba PAINEL USINAGEM ESPECIAL, escolha um de nossos modelos disponíveis e arraste para seu ambiente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" y="2092960"/>
            <a:ext cx="6695440" cy="1667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05" y="4712970"/>
            <a:ext cx="5695950" cy="2619375"/>
          </a:xfrm>
          <a:prstGeom prst="rect">
            <a:avLst/>
          </a:prstGeom>
        </p:spPr>
      </p:pic>
      <p:sp>
        <p:nvSpPr>
          <p:cNvPr id="7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1379855"/>
            <a:ext cx="3841115" cy="4144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85" y="6369685"/>
            <a:ext cx="2266315" cy="3846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90" y="7514590"/>
            <a:ext cx="2084070" cy="2315845"/>
          </a:xfrm>
          <a:prstGeom prst="rect">
            <a:avLst/>
          </a:prstGeom>
        </p:spPr>
      </p:pic>
      <p:sp>
        <p:nvSpPr>
          <p:cNvPr id="9" name="Retângulo 269931"/>
          <p:cNvSpPr/>
          <p:nvPr/>
        </p:nvSpPr>
        <p:spPr>
          <a:xfrm>
            <a:off x="455295" y="654685"/>
            <a:ext cx="6767140" cy="528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premium em seu ambiente posicione o mouse em inserção automática localizado ao lado esquerdo da tela</a:t>
            </a:r>
          </a:p>
        </p:txBody>
      </p:sp>
      <p:sp>
        <p:nvSpPr>
          <p:cNvPr id="10" name="Retângulo 269931"/>
          <p:cNvSpPr/>
          <p:nvPr/>
        </p:nvSpPr>
        <p:spPr>
          <a:xfrm>
            <a:off x="455295" y="5638800"/>
            <a:ext cx="6263557" cy="595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Clique em ambiente, abra a aba cozinha e selecione </a:t>
            </a:r>
            <a:r>
              <a:rPr lang="pt-BR" sz="1600" b="1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M</a:t>
            </a: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aranello e para finalizar clique em inserir</a:t>
            </a:r>
          </a:p>
        </p:txBody>
      </p:sp>
      <p:sp>
        <p:nvSpPr>
          <p:cNvPr id="11" name="Retângulo 269931"/>
          <p:cNvSpPr/>
          <p:nvPr/>
        </p:nvSpPr>
        <p:spPr>
          <a:xfrm>
            <a:off x="4491990" y="6405245"/>
            <a:ext cx="2585720" cy="938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MARANELLO será inserida em seu módulo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5083"/>
          <p:cNvSpPr/>
          <p:nvPr/>
        </p:nvSpPr>
        <p:spPr>
          <a:xfrm>
            <a:off x="474345" y="625475"/>
            <a:ext cx="6623685" cy="816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Atenção a peça cantoneira tem a medida A com largura mínima de 200mm e largura máxima de 950mm</a:t>
            </a:r>
          </a:p>
        </p:txBody>
      </p:sp>
      <p:sp>
        <p:nvSpPr>
          <p:cNvPr id="3" name="Retângulo 5083"/>
          <p:cNvSpPr/>
          <p:nvPr/>
        </p:nvSpPr>
        <p:spPr>
          <a:xfrm>
            <a:off x="610870" y="4886960"/>
            <a:ext cx="6623685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Atenção a peça chanfrado tem a medida J e a medida I com largura mínima de 60mm e largura máxima de 950mm</a:t>
            </a:r>
          </a:p>
        </p:txBody>
      </p:sp>
      <p:sp>
        <p:nvSpPr>
          <p:cNvPr id="4" name="Retângulo 5083"/>
          <p:cNvSpPr/>
          <p:nvPr/>
        </p:nvSpPr>
        <p:spPr>
          <a:xfrm>
            <a:off x="474345" y="9081135"/>
            <a:ext cx="6623685" cy="450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Através das medidas A, I e J determina-se o ângulo da peça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05" y="1702435"/>
            <a:ext cx="5682615" cy="2921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05" y="5918200"/>
            <a:ext cx="5694045" cy="2873375"/>
          </a:xfrm>
          <a:prstGeom prst="rect">
            <a:avLst/>
          </a:prstGeom>
        </p:spPr>
      </p:pic>
      <p:sp>
        <p:nvSpPr>
          <p:cNvPr id="8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200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255270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SISTEMA FLOW 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25" name="Retângulo 269225"/>
          <p:cNvSpPr/>
          <p:nvPr/>
        </p:nvSpPr>
        <p:spPr>
          <a:xfrm>
            <a:off x="169862" y="1831975"/>
            <a:ext cx="7219950" cy="33909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23" name="Retângulo 269223"/>
          <p:cNvSpPr/>
          <p:nvPr/>
        </p:nvSpPr>
        <p:spPr>
          <a:xfrm>
            <a:off x="425767" y="645795"/>
            <a:ext cx="6724650" cy="963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Sistema deslizante de sustentação na base. O sistema Flow S possui aplicação sobreposta, disponível em dois modelos: FLOW S TOP e FLOW S STANDART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224" name="Imagem 2692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" y="1921510"/>
            <a:ext cx="3331210" cy="3199130"/>
          </a:xfrm>
          <a:prstGeom prst="rect">
            <a:avLst/>
          </a:prstGeom>
        </p:spPr>
      </p:pic>
      <p:pic>
        <p:nvPicPr>
          <p:cNvPr id="269226" name="Imagem 2692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82" y="2393950"/>
            <a:ext cx="3680460" cy="2306955"/>
          </a:xfrm>
          <a:prstGeom prst="rect">
            <a:avLst/>
          </a:prstGeom>
        </p:spPr>
      </p:pic>
      <p:sp>
        <p:nvSpPr>
          <p:cNvPr id="269239" name="Retângulo 269239"/>
          <p:cNvSpPr/>
          <p:nvPr/>
        </p:nvSpPr>
        <p:spPr>
          <a:xfrm>
            <a:off x="3808412" y="1883410"/>
            <a:ext cx="3409950" cy="535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Itens que compõem cada sistema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42" name="Retângulo 269242"/>
          <p:cNvSpPr/>
          <p:nvPr/>
        </p:nvSpPr>
        <p:spPr>
          <a:xfrm>
            <a:off x="757555" y="5424170"/>
            <a:ext cx="6061075" cy="748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altura da porta não deve ser maior que 4 vezes a medida da largura da porta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5" y="6372860"/>
            <a:ext cx="6356350" cy="1499870"/>
          </a:xfrm>
          <a:prstGeom prst="rect">
            <a:avLst/>
          </a:prstGeom>
        </p:spPr>
      </p:pic>
      <p:sp>
        <p:nvSpPr>
          <p:cNvPr id="2" name="Retângulo 269242"/>
          <p:cNvSpPr/>
          <p:nvPr/>
        </p:nvSpPr>
        <p:spPr>
          <a:xfrm>
            <a:off x="601345" y="8306435"/>
            <a:ext cx="6459855" cy="1019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Sistema Flow quando for 3 portas apenas a porta do meio é TOP as laterais serão STANDART e é preciso ser feito manualmente a substituição da porta central para o sistema 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TOP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23" name="Retângulo 269223"/>
          <p:cNvSpPr/>
          <p:nvPr/>
        </p:nvSpPr>
        <p:spPr>
          <a:xfrm>
            <a:off x="425767" y="645795"/>
            <a:ext cx="6724650" cy="963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Na aba de DORMITÓRIOS no construtor de armários escolha um de nossos modelos indicados abaixo</a:t>
            </a:r>
          </a:p>
        </p:txBody>
      </p:sp>
      <p:sp>
        <p:nvSpPr>
          <p:cNvPr id="2" name="Retângulo 269223"/>
          <p:cNvSpPr/>
          <p:nvPr/>
        </p:nvSpPr>
        <p:spPr>
          <a:xfrm>
            <a:off x="663575" y="5434965"/>
            <a:ext cx="5951220" cy="614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 na aba YELLOW escolha um dos modelos indicados abaixo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741170"/>
            <a:ext cx="6022975" cy="3693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05" y="6295390"/>
            <a:ext cx="6022975" cy="3678555"/>
          </a:xfrm>
          <a:prstGeom prst="rect">
            <a:avLst/>
          </a:prstGeom>
        </p:spPr>
      </p:pic>
      <p:sp>
        <p:nvSpPr>
          <p:cNvPr id="6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23" name="Retângulo 269223"/>
          <p:cNvSpPr/>
          <p:nvPr/>
        </p:nvSpPr>
        <p:spPr>
          <a:xfrm>
            <a:off x="425450" y="645795"/>
            <a:ext cx="6724650" cy="112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Na aba DESLIZANTES você encontrará as opções de porta sendo FLOW S TOP ou FLOW S STANDART, agora basta inserir e aplicar ao seu armário construtor o modelo de porta desejado</a:t>
            </a:r>
          </a:p>
        </p:txBody>
      </p:sp>
      <p:sp>
        <p:nvSpPr>
          <p:cNvPr id="2" name="Retângulo 269223"/>
          <p:cNvSpPr/>
          <p:nvPr/>
        </p:nvSpPr>
        <p:spPr>
          <a:xfrm>
            <a:off x="755650" y="6189345"/>
            <a:ext cx="6064885" cy="600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FLOW S será inserida em seu armário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40" y="2014220"/>
            <a:ext cx="5292725" cy="4034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265" y="6988175"/>
            <a:ext cx="2555240" cy="3112770"/>
          </a:xfrm>
          <a:prstGeom prst="rect">
            <a:avLst/>
          </a:prstGeom>
        </p:spPr>
      </p:pic>
      <p:sp>
        <p:nvSpPr>
          <p:cNvPr id="6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5833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5153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DESLIZANTE RO82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48" name="Retângulo 269248"/>
          <p:cNvSpPr/>
          <p:nvPr/>
        </p:nvSpPr>
        <p:spPr>
          <a:xfrm>
            <a:off x="169862" y="1945005"/>
            <a:ext cx="7219950" cy="356806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263" name="Imagem 26926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622" y="2423478"/>
            <a:ext cx="3984625" cy="2611120"/>
          </a:xfrm>
          <a:prstGeom prst="rect">
            <a:avLst/>
          </a:prstGeom>
          <a:ln>
            <a:noFill/>
          </a:ln>
        </p:spPr>
      </p:pic>
      <p:pic>
        <p:nvPicPr>
          <p:cNvPr id="5077" name="Imagem 507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47" y="2360295"/>
            <a:ext cx="1974215" cy="3093085"/>
          </a:xfrm>
          <a:prstGeom prst="rect">
            <a:avLst/>
          </a:prstGeom>
        </p:spPr>
      </p:pic>
      <p:sp>
        <p:nvSpPr>
          <p:cNvPr id="5081" name="Retângulo 5081"/>
          <p:cNvSpPr/>
          <p:nvPr/>
        </p:nvSpPr>
        <p:spPr>
          <a:xfrm>
            <a:off x="4918392" y="1973898"/>
            <a:ext cx="1842135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Itens do sistema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74" name="Retângulo 5074"/>
          <p:cNvSpPr/>
          <p:nvPr/>
        </p:nvSpPr>
        <p:spPr>
          <a:xfrm>
            <a:off x="436245" y="762000"/>
            <a:ext cx="6724650" cy="942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Sistema muito utilizado em divisórias de ambientes e closets, por proporcionar um deslizamento mais suave e silencioso, evitando batidas, devido a seu sistema de amortecimento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40" name="Retângulo 269240"/>
          <p:cNvSpPr/>
          <p:nvPr/>
        </p:nvSpPr>
        <p:spPr>
          <a:xfrm>
            <a:off x="729932" y="7793990"/>
            <a:ext cx="6122035" cy="735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altura da porta não deve ser maior que 3 vezes a medida da largura da porta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20" y="6064885"/>
            <a:ext cx="6107430" cy="1345565"/>
          </a:xfrm>
          <a:prstGeom prst="rect">
            <a:avLst/>
          </a:prstGeom>
        </p:spPr>
      </p:pic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074" name="Retângulo 5074"/>
          <p:cNvSpPr/>
          <p:nvPr/>
        </p:nvSpPr>
        <p:spPr>
          <a:xfrm>
            <a:off x="666750" y="6026150"/>
            <a:ext cx="6224905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RO82 será inserida em seu ambiente</a:t>
            </a:r>
          </a:p>
        </p:txBody>
      </p:sp>
      <p:sp>
        <p:nvSpPr>
          <p:cNvPr id="2" name="Retângulo 5074"/>
          <p:cNvSpPr/>
          <p:nvPr/>
        </p:nvSpPr>
        <p:spPr>
          <a:xfrm>
            <a:off x="436245" y="762000"/>
            <a:ext cx="6724650" cy="942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PORTAS/FRENTES e depois ir na aba DESLIZANTES, utilizar a seta a direita para localizar a opção de porta desejada (RO82) agora basta arrastar para seu ambiente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" y="2020570"/>
            <a:ext cx="6896100" cy="165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" y="4126865"/>
            <a:ext cx="6896100" cy="1684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070" y="6764655"/>
            <a:ext cx="3390900" cy="3352800"/>
          </a:xfrm>
          <a:prstGeom prst="rect">
            <a:avLst/>
          </a:prstGeom>
        </p:spPr>
      </p:pic>
      <p:sp>
        <p:nvSpPr>
          <p:cNvPr id="7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2226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0200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SORRENTO COZINHA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49" name="Retângulo 269949"/>
          <p:cNvSpPr/>
          <p:nvPr/>
        </p:nvSpPr>
        <p:spPr>
          <a:xfrm>
            <a:off x="88900" y="7969250"/>
            <a:ext cx="3632835" cy="1609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Para opção Sorrento meia cava, temos como inverter para direita ou esquerda, selecionando 2x a porta ou a frente da gaveta e apertando a tecla I (espelhar)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48" name="Retângulo 269948"/>
          <p:cNvSpPr/>
          <p:nvPr/>
        </p:nvSpPr>
        <p:spPr>
          <a:xfrm>
            <a:off x="175260" y="902970"/>
            <a:ext cx="7136130" cy="973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Agora contamos com a Sorrento na cozinha, que foi desenvolvida para frentes de gaveta, portas basculante e portas de giro, tornando-se uma excelente escolha para quem busca um visual refinado e minimalista.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950" name="Imagem 2699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7140" y="2028825"/>
            <a:ext cx="3772535" cy="658241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2807335"/>
            <a:ext cx="3771900" cy="4944745"/>
          </a:xfrm>
          <a:prstGeom prst="rect">
            <a:avLst/>
          </a:prstGeom>
        </p:spPr>
      </p:pic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Retângulo 269931">
            <a:extLst>
              <a:ext uri="{FF2B5EF4-FFF2-40B4-BE49-F238E27FC236}">
                <a16:creationId xmlns:a16="http://schemas.microsoft.com/office/drawing/2014/main" id="{1A52D14C-8021-482A-44B6-8E24BEA56BCE}"/>
              </a:ext>
            </a:extLst>
          </p:cNvPr>
          <p:cNvSpPr/>
          <p:nvPr/>
        </p:nvSpPr>
        <p:spPr>
          <a:xfrm>
            <a:off x="423068" y="96281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5074"/>
          <p:cNvSpPr/>
          <p:nvPr/>
        </p:nvSpPr>
        <p:spPr>
          <a:xfrm>
            <a:off x="368300" y="4946015"/>
            <a:ext cx="6724650" cy="942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Para deixar como SORRENTO LINEAR clique 2x Na porta desejada depois MODELOS / SELEÇÃO / PORTAS/FRENTES e selecione SORRENTO LINEAR</a:t>
            </a:r>
          </a:p>
        </p:txBody>
      </p:sp>
      <p:sp>
        <p:nvSpPr>
          <p:cNvPr id="3" name="Retângulo 5074"/>
          <p:cNvSpPr/>
          <p:nvPr/>
        </p:nvSpPr>
        <p:spPr>
          <a:xfrm>
            <a:off x="4636135" y="6172200"/>
            <a:ext cx="2679065" cy="942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SORRENTO LINEAR será inserida em seu módulo</a:t>
            </a:r>
          </a:p>
        </p:txBody>
      </p:sp>
      <p:sp>
        <p:nvSpPr>
          <p:cNvPr id="4" name="Retângulo 5074"/>
          <p:cNvSpPr/>
          <p:nvPr/>
        </p:nvSpPr>
        <p:spPr>
          <a:xfrm>
            <a:off x="368300" y="628650"/>
            <a:ext cx="6946900" cy="942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inserido no promob abriremos a aba MODELOS, em seguida PORTAS/FRENTES e selecionamos SORRENTO MEIA CAVA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435" y="1670050"/>
            <a:ext cx="4056380" cy="311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95" y="6203950"/>
            <a:ext cx="4187825" cy="3279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00" y="7274560"/>
            <a:ext cx="2602230" cy="2231390"/>
          </a:xfrm>
          <a:prstGeom prst="rect">
            <a:avLst/>
          </a:prstGeom>
        </p:spPr>
      </p:pic>
      <p:sp>
        <p:nvSpPr>
          <p:cNvPr id="9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" name="Retângulo 5074"/>
          <p:cNvSpPr/>
          <p:nvPr/>
        </p:nvSpPr>
        <p:spPr>
          <a:xfrm>
            <a:off x="3990975" y="1046480"/>
            <a:ext cx="3237865" cy="195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a SORRENTO MEIA CAVA em seu gaveteiro selecione 2x a frente desejada e aperte a tecla I (espelhar) para inverter o lado da usinagem</a:t>
            </a:r>
          </a:p>
        </p:txBody>
      </p:sp>
      <p:sp>
        <p:nvSpPr>
          <p:cNvPr id="4" name="Retângulo 5074"/>
          <p:cNvSpPr/>
          <p:nvPr/>
        </p:nvSpPr>
        <p:spPr>
          <a:xfrm>
            <a:off x="1504315" y="658495"/>
            <a:ext cx="4563745" cy="579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Sorrento Meia Cava em gaveteiros:</a:t>
            </a:r>
          </a:p>
        </p:txBody>
      </p:sp>
      <p:sp>
        <p:nvSpPr>
          <p:cNvPr id="6" name="Retângulo 5074"/>
          <p:cNvSpPr/>
          <p:nvPr/>
        </p:nvSpPr>
        <p:spPr>
          <a:xfrm>
            <a:off x="575945" y="1037590"/>
            <a:ext cx="2992755" cy="193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no promob selecione MODELOS, depois PORTAS/FRENTES e clique no modelo SORRENTO MEIA CAVA</a:t>
            </a:r>
          </a:p>
        </p:txBody>
      </p:sp>
      <p:sp>
        <p:nvSpPr>
          <p:cNvPr id="9" name="Retângulo 5074"/>
          <p:cNvSpPr/>
          <p:nvPr/>
        </p:nvSpPr>
        <p:spPr>
          <a:xfrm>
            <a:off x="4051300" y="6332220"/>
            <a:ext cx="3237865" cy="1184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frente SORRENTO LINEAR será inseria em seu módulo</a:t>
            </a:r>
          </a:p>
        </p:txBody>
      </p:sp>
      <p:sp>
        <p:nvSpPr>
          <p:cNvPr id="10" name="Retângulo 5074"/>
          <p:cNvSpPr/>
          <p:nvPr/>
        </p:nvSpPr>
        <p:spPr>
          <a:xfrm>
            <a:off x="1497965" y="5341620"/>
            <a:ext cx="4563745" cy="579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Sorrento Linear em gaveteiros:</a:t>
            </a:r>
          </a:p>
        </p:txBody>
      </p:sp>
      <p:sp>
        <p:nvSpPr>
          <p:cNvPr id="11" name="Retângulo 5074"/>
          <p:cNvSpPr/>
          <p:nvPr/>
        </p:nvSpPr>
        <p:spPr>
          <a:xfrm>
            <a:off x="569595" y="6021070"/>
            <a:ext cx="2992755" cy="1432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no promob selecione MODELOS, depois PORTAS/FRENTES e clique no modelo SORRENTO LINEAR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" y="2837180"/>
            <a:ext cx="2931795" cy="23171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75" y="2974975"/>
            <a:ext cx="1728470" cy="22663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" y="7602855"/>
            <a:ext cx="3107055" cy="24015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275" y="7602855"/>
            <a:ext cx="1721485" cy="2384425"/>
          </a:xfrm>
          <a:prstGeom prst="rect">
            <a:avLst/>
          </a:prstGeom>
        </p:spPr>
      </p:pic>
      <p:sp>
        <p:nvSpPr>
          <p:cNvPr id="16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45" y="5652135"/>
            <a:ext cx="5662295" cy="3502660"/>
          </a:xfrm>
          <a:prstGeom prst="rect">
            <a:avLst/>
          </a:prstGeom>
        </p:spPr>
      </p:pic>
      <p:sp>
        <p:nvSpPr>
          <p:cNvPr id="5" name="Shape 69"/>
          <p:cNvSpPr/>
          <p:nvPr/>
        </p:nvSpPr>
        <p:spPr>
          <a:xfrm rot="10800000" flipH="1" flipV="1">
            <a:off x="-13970" y="29845"/>
            <a:ext cx="3878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112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PORTAS E FRENTES TECIDO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12" name="Retângulo 5912"/>
          <p:cNvSpPr/>
          <p:nvPr/>
        </p:nvSpPr>
        <p:spPr>
          <a:xfrm>
            <a:off x="719772" y="1808797"/>
            <a:ext cx="6030595" cy="296608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75" name="Retângulo 6075"/>
          <p:cNvSpPr/>
          <p:nvPr/>
        </p:nvSpPr>
        <p:spPr>
          <a:xfrm>
            <a:off x="343217" y="9334182"/>
            <a:ext cx="5764530" cy="734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 mostruário de tecido está disponível na aba de mostruários para compra em nossa biblioteca do Promob!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301" name="Imagem 3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1082" y="8481377"/>
            <a:ext cx="1058545" cy="1587500"/>
          </a:xfrm>
          <a:prstGeom prst="rect">
            <a:avLst/>
          </a:prstGeom>
          <a:ln>
            <a:noFill/>
          </a:ln>
        </p:spPr>
      </p:pic>
      <p:sp>
        <p:nvSpPr>
          <p:cNvPr id="4867" name="Retângulo 4867"/>
          <p:cNvSpPr/>
          <p:nvPr/>
        </p:nvSpPr>
        <p:spPr>
          <a:xfrm>
            <a:off x="558482" y="5130482"/>
            <a:ext cx="6360795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Com 20mm de espessura sendo estruturada da seguinte forma: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65" name="Retângulo 4865"/>
          <p:cNvSpPr/>
          <p:nvPr/>
        </p:nvSpPr>
        <p:spPr>
          <a:xfrm>
            <a:off x="367982" y="555942"/>
            <a:ext cx="6848475" cy="1012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Agora contamos com portas e frentes revestidas em tecido, podendo ser confeccionado em Linho, Camurça e Couro sintético, deixando o design do seu ambiente ainda mais aconchegante.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163" name="Imagem 3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997" y="1653857"/>
            <a:ext cx="3197225" cy="3265170"/>
          </a:xfrm>
          <a:prstGeom prst="rect">
            <a:avLst/>
          </a:prstGeom>
          <a:ln>
            <a:noFill/>
          </a:ln>
        </p:spPr>
      </p:pic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24765" y="29845"/>
            <a:ext cx="29457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141" name="Retângulo 141"/>
          <p:cNvSpPr/>
          <p:nvPr/>
        </p:nvSpPr>
        <p:spPr>
          <a:xfrm>
            <a:off x="-11430" y="0"/>
            <a:ext cx="7571105" cy="1143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24765" y="-8255"/>
            <a:ext cx="2921000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ARMÁRIOS PREMIUM</a:t>
            </a:r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570" name="Retângulo 5570"/>
          <p:cNvSpPr/>
          <p:nvPr/>
        </p:nvSpPr>
        <p:spPr>
          <a:xfrm>
            <a:off x="511492" y="1776730"/>
            <a:ext cx="6365875" cy="333121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215" name="Retângulo 1215"/>
          <p:cNvSpPr/>
          <p:nvPr/>
        </p:nvSpPr>
        <p:spPr>
          <a:xfrm>
            <a:off x="539432" y="627380"/>
            <a:ext cx="650875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Linha premium moderniza o projeto e destaca o seu ambiente.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design do módulo ajuda a criar um ambiente inovador com detalhes mais chamativos, levando sofisticação aos espaços.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577" name="Retângulo 5577"/>
          <p:cNvSpPr/>
          <p:nvPr/>
        </p:nvSpPr>
        <p:spPr>
          <a:xfrm>
            <a:off x="1970087" y="6268085"/>
            <a:ext cx="3448685" cy="24695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83" name="Retângulo 83"/>
          <p:cNvSpPr/>
          <p:nvPr/>
        </p:nvSpPr>
        <p:spPr>
          <a:xfrm>
            <a:off x="597852" y="5392420"/>
            <a:ext cx="621982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868" name="Retângulo 4868"/>
          <p:cNvSpPr/>
          <p:nvPr/>
        </p:nvSpPr>
        <p:spPr>
          <a:xfrm>
            <a:off x="2752407" y="5380990"/>
            <a:ext cx="1986280" cy="53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INFERIORES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9" name="Retângulo 89"/>
          <p:cNvSpPr/>
          <p:nvPr/>
        </p:nvSpPr>
        <p:spPr>
          <a:xfrm>
            <a:off x="511175" y="8905875"/>
            <a:ext cx="6508750" cy="1167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Encontra-se dentro da nossa linha premium. Esse módulo tem um perfil passante de lateral a lateral, a porta recobre o início do perfil no módulo.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 5074"/>
          <p:cNvSpPr/>
          <p:nvPr/>
        </p:nvSpPr>
        <p:spPr>
          <a:xfrm>
            <a:off x="800100" y="628015"/>
            <a:ext cx="5973445" cy="760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em seu ambiente selecionar MODELOS / PORTAS/FRENTES e clique na PORTA TECIDO</a:t>
            </a:r>
          </a:p>
        </p:txBody>
      </p:sp>
      <p:sp>
        <p:nvSpPr>
          <p:cNvPr id="6" name="Retângulo 5074"/>
          <p:cNvSpPr/>
          <p:nvPr/>
        </p:nvSpPr>
        <p:spPr>
          <a:xfrm>
            <a:off x="368300" y="4536440"/>
            <a:ext cx="683641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a PORTA TECIDO inserida em seu módulo selecione MODELOS / ACABAMENTO TECIDOS lá você encontrará todos os acabamentos disponíveis</a:t>
            </a:r>
          </a:p>
        </p:txBody>
      </p:sp>
      <p:sp>
        <p:nvSpPr>
          <p:cNvPr id="10" name="Retângulo 5074"/>
          <p:cNvSpPr/>
          <p:nvPr/>
        </p:nvSpPr>
        <p:spPr>
          <a:xfrm>
            <a:off x="368300" y="8456295"/>
            <a:ext cx="3791585" cy="1007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Após escolher o modelo desejado sua PORTA TECIDO será inserida em seu módulo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20" y="1565910"/>
            <a:ext cx="4114165" cy="2863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120" y="5652135"/>
            <a:ext cx="4011295" cy="2315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885" y="8456295"/>
            <a:ext cx="2266950" cy="1583690"/>
          </a:xfrm>
          <a:prstGeom prst="rect">
            <a:avLst/>
          </a:prstGeom>
        </p:spPr>
      </p:pic>
      <p:sp>
        <p:nvSpPr>
          <p:cNvPr id="8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2214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404241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PRATELEIRA MÓVEL INVISIVÉL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81" name="Retângulo 781"/>
          <p:cNvSpPr/>
          <p:nvPr/>
        </p:nvSpPr>
        <p:spPr>
          <a:xfrm>
            <a:off x="271462" y="752157"/>
            <a:ext cx="7016750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Desenvolvemos a prateleira invisível com a função de fazer a junção da sapateira com o gaveteiro, agregando maior conforto visual, evitando emendas e proporcionando um novo design em seu armário construtor!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85" name="Retângulo 4885"/>
          <p:cNvSpPr/>
          <p:nvPr/>
        </p:nvSpPr>
        <p:spPr>
          <a:xfrm>
            <a:off x="525462" y="2067242"/>
            <a:ext cx="2462530" cy="675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Armário construtor 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Sem prateleira invisível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00" name="Retângulo 800"/>
          <p:cNvSpPr/>
          <p:nvPr/>
        </p:nvSpPr>
        <p:spPr>
          <a:xfrm>
            <a:off x="4639627" y="2067242"/>
            <a:ext cx="2486660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Armário construtor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Com prateleira invisível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96" name="Retângulo 796"/>
          <p:cNvSpPr/>
          <p:nvPr/>
        </p:nvSpPr>
        <p:spPr>
          <a:xfrm>
            <a:off x="644207" y="3146742"/>
            <a:ext cx="6283325" cy="590359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798" name="Imagem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692" y="3527742"/>
            <a:ext cx="4597400" cy="5168900"/>
          </a:xfrm>
          <a:prstGeom prst="rect">
            <a:avLst/>
          </a:prstGeom>
          <a:ln>
            <a:noFill/>
          </a:ln>
        </p:spPr>
      </p:pic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81" name="Retângulo 781"/>
          <p:cNvSpPr/>
          <p:nvPr/>
        </p:nvSpPr>
        <p:spPr>
          <a:xfrm>
            <a:off x="948690" y="511175"/>
            <a:ext cx="5675630" cy="636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Inserindo prateleira móvel invisível no armário construtor:</a:t>
            </a:r>
          </a:p>
        </p:txBody>
      </p:sp>
      <p:sp>
        <p:nvSpPr>
          <p:cNvPr id="2" name="Retângulo 781"/>
          <p:cNvSpPr/>
          <p:nvPr/>
        </p:nvSpPr>
        <p:spPr>
          <a:xfrm>
            <a:off x="250190" y="5428615"/>
            <a:ext cx="7220585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2: Com suas prateleiras posicionadas clique em GAVETAS lá você encontrará (INTERNA P/ TRILHO e SAPATEIRA). Agora basta arrastar o modelo desejado para seu armário construtor, após aplicar e ok</a:t>
            </a:r>
          </a:p>
        </p:txBody>
      </p:sp>
      <p:sp>
        <p:nvSpPr>
          <p:cNvPr id="3" name="Retângulo 781"/>
          <p:cNvSpPr/>
          <p:nvPr/>
        </p:nvSpPr>
        <p:spPr>
          <a:xfrm>
            <a:off x="532130" y="902970"/>
            <a:ext cx="6380480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PASSO 1: Na tela de construção do armário construtor clique em DIVISÕES / HORIZONTAL / PRATELEIRAS MÓVEIS e selecione a INVISÍVEL. Agora basta arrastar para seu armário e posicioná-las.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90" y="2033270"/>
            <a:ext cx="3796030" cy="3296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190" y="6680200"/>
            <a:ext cx="3783330" cy="3306445"/>
          </a:xfrm>
          <a:prstGeom prst="rect">
            <a:avLst/>
          </a:prstGeom>
        </p:spPr>
      </p:pic>
      <p:sp>
        <p:nvSpPr>
          <p:cNvPr id="8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Retângulo 781">
            <a:extLst>
              <a:ext uri="{FF2B5EF4-FFF2-40B4-BE49-F238E27FC236}">
                <a16:creationId xmlns:a16="http://schemas.microsoft.com/office/drawing/2014/main" id="{E08C03DF-92D8-77ED-2B34-BE642BC9DACA}"/>
              </a:ext>
            </a:extLst>
          </p:cNvPr>
          <p:cNvSpPr/>
          <p:nvPr/>
        </p:nvSpPr>
        <p:spPr>
          <a:xfrm>
            <a:off x="271462" y="752157"/>
            <a:ext cx="7016750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Desenvolvemos a prateleira invisível com a função de fazer a junção da sapateira com o gaveteiro, agregando maior conforto visual, evitando emendas e proporcionando um novo design em seu armário construtor!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4885">
            <a:extLst>
              <a:ext uri="{FF2B5EF4-FFF2-40B4-BE49-F238E27FC236}">
                <a16:creationId xmlns:a16="http://schemas.microsoft.com/office/drawing/2014/main" id="{F4436601-F194-1F28-39D5-3A39FECB3C91}"/>
              </a:ext>
            </a:extLst>
          </p:cNvPr>
          <p:cNvSpPr/>
          <p:nvPr/>
        </p:nvSpPr>
        <p:spPr>
          <a:xfrm>
            <a:off x="525462" y="2067242"/>
            <a:ext cx="2462530" cy="675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Armário construtor 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Sem prateleira invisível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" name="Retângulo 800">
            <a:extLst>
              <a:ext uri="{FF2B5EF4-FFF2-40B4-BE49-F238E27FC236}">
                <a16:creationId xmlns:a16="http://schemas.microsoft.com/office/drawing/2014/main" id="{32AE4A3C-9856-B44F-CFE9-97FE138FF79F}"/>
              </a:ext>
            </a:extLst>
          </p:cNvPr>
          <p:cNvSpPr/>
          <p:nvPr/>
        </p:nvSpPr>
        <p:spPr>
          <a:xfrm>
            <a:off x="4639627" y="2067242"/>
            <a:ext cx="2486660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Armário construtor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Com prateleira invisível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9" name="Retângulo 796">
            <a:extLst>
              <a:ext uri="{FF2B5EF4-FFF2-40B4-BE49-F238E27FC236}">
                <a16:creationId xmlns:a16="http://schemas.microsoft.com/office/drawing/2014/main" id="{1D6922B3-0B0F-484E-22DC-22287956BBAB}"/>
              </a:ext>
            </a:extLst>
          </p:cNvPr>
          <p:cNvSpPr/>
          <p:nvPr/>
        </p:nvSpPr>
        <p:spPr>
          <a:xfrm>
            <a:off x="644207" y="3146742"/>
            <a:ext cx="6283325" cy="590359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10" name="Imagem 31">
            <a:extLst>
              <a:ext uri="{FF2B5EF4-FFF2-40B4-BE49-F238E27FC236}">
                <a16:creationId xmlns:a16="http://schemas.microsoft.com/office/drawing/2014/main" id="{81469436-CF90-A5F1-E0CD-2AB16B1DB8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692" y="3527742"/>
            <a:ext cx="4597400" cy="51689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47281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24231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GALLARDO ZERO VIDRO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86" name="Retângulo 786"/>
          <p:cNvSpPr/>
          <p:nvPr/>
        </p:nvSpPr>
        <p:spPr>
          <a:xfrm>
            <a:off x="407670" y="585787"/>
            <a:ext cx="6955790" cy="1192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Gallardo zero vidro, produzida com a estrutura das molduras usinadas trazendo maior conforto visual sem nenhuma emenda aparente! E com o vidro agregando mais transparência e visibilidade em seu ambiente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94" name="Retângulo 794"/>
          <p:cNvSpPr/>
          <p:nvPr/>
        </p:nvSpPr>
        <p:spPr>
          <a:xfrm>
            <a:off x="21590" y="2255837"/>
            <a:ext cx="7516495" cy="3513455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95" name="Retângulo: Cantos Arredondados 243"/>
          <p:cNvSpPr/>
          <p:nvPr/>
        </p:nvSpPr>
        <p:spPr>
          <a:xfrm>
            <a:off x="718185" y="1933892"/>
            <a:ext cx="6148070" cy="410527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Retângulo 806">
            <a:extLst>
              <a:ext uri="{FF2B5EF4-FFF2-40B4-BE49-F238E27FC236}">
                <a16:creationId xmlns:a16="http://schemas.microsoft.com/office/drawing/2014/main" id="{C046105C-1344-63CF-7E76-824C9D629C7D}"/>
              </a:ext>
            </a:extLst>
          </p:cNvPr>
          <p:cNvSpPr/>
          <p:nvPr/>
        </p:nvSpPr>
        <p:spPr>
          <a:xfrm>
            <a:off x="4323715" y="6830377"/>
            <a:ext cx="2853055" cy="26339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7847027-CD38-8A10-784F-090693241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" y="6219825"/>
            <a:ext cx="3286125" cy="12001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0CB24F0-E1BF-DA92-843A-89DC1908A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" y="7569200"/>
            <a:ext cx="3286125" cy="1877695"/>
          </a:xfrm>
          <a:prstGeom prst="rect">
            <a:avLst/>
          </a:prstGeom>
        </p:spPr>
      </p:pic>
      <p:sp>
        <p:nvSpPr>
          <p:cNvPr id="9" name="Retângulo 269931">
            <a:extLst>
              <a:ext uri="{FF2B5EF4-FFF2-40B4-BE49-F238E27FC236}">
                <a16:creationId xmlns:a16="http://schemas.microsoft.com/office/drawing/2014/main" id="{D6B90B57-06E9-2B13-C2BC-D4AA8BFD2FD9}"/>
              </a:ext>
            </a:extLst>
          </p:cNvPr>
          <p:cNvSpPr/>
          <p:nvPr/>
        </p:nvSpPr>
        <p:spPr>
          <a:xfrm>
            <a:off x="423068" y="97424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86" name="Retângulo 786"/>
          <p:cNvSpPr/>
          <p:nvPr/>
        </p:nvSpPr>
        <p:spPr>
          <a:xfrm>
            <a:off x="248920" y="585470"/>
            <a:ext cx="7114540" cy="872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Clique em MODELOS / PORTAS/FRENTES e selecione a porta “Gallardo Zero Vidro”</a:t>
            </a:r>
          </a:p>
        </p:txBody>
      </p:sp>
      <p:sp>
        <p:nvSpPr>
          <p:cNvPr id="2" name="Retângulo 786"/>
          <p:cNvSpPr/>
          <p:nvPr/>
        </p:nvSpPr>
        <p:spPr>
          <a:xfrm>
            <a:off x="248920" y="5584190"/>
            <a:ext cx="7114540" cy="59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Gallardo Zero Vidro será inserida em seu módulo.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80" y="1602740"/>
            <a:ext cx="4412615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65" y="6341110"/>
            <a:ext cx="4433570" cy="3778250"/>
          </a:xfrm>
          <a:prstGeom prst="rect">
            <a:avLst/>
          </a:prstGeom>
        </p:spPr>
      </p:pic>
      <p:sp>
        <p:nvSpPr>
          <p:cNvPr id="6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57771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5240" y="-9525"/>
            <a:ext cx="45478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KITS LIXEIRAS ORGANIZADORAS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775" y="2526665"/>
            <a:ext cx="4646930" cy="5759450"/>
          </a:xfrm>
          <a:prstGeom prst="rect">
            <a:avLst/>
          </a:prstGeom>
        </p:spPr>
      </p:pic>
      <p:sp>
        <p:nvSpPr>
          <p:cNvPr id="269955" name="Retângulo 269955"/>
          <p:cNvSpPr/>
          <p:nvPr/>
        </p:nvSpPr>
        <p:spPr>
          <a:xfrm>
            <a:off x="193675" y="6636702"/>
            <a:ext cx="2236470" cy="221297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956" name="Retângulo 269956"/>
          <p:cNvSpPr/>
          <p:nvPr/>
        </p:nvSpPr>
        <p:spPr>
          <a:xfrm>
            <a:off x="193675" y="4275137"/>
            <a:ext cx="2236470" cy="221297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69963" name="Imagem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1785" y="6758622"/>
            <a:ext cx="1975485" cy="1935480"/>
          </a:xfrm>
          <a:prstGeom prst="rect">
            <a:avLst/>
          </a:prstGeom>
        </p:spPr>
      </p:pic>
      <p:sp>
        <p:nvSpPr>
          <p:cNvPr id="269957" name="Retângulo 269957"/>
          <p:cNvSpPr/>
          <p:nvPr/>
        </p:nvSpPr>
        <p:spPr>
          <a:xfrm>
            <a:off x="193040" y="1950402"/>
            <a:ext cx="2236470" cy="221297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958" name="Retângulo 269958"/>
          <p:cNvSpPr/>
          <p:nvPr/>
        </p:nvSpPr>
        <p:spPr>
          <a:xfrm>
            <a:off x="161290" y="710247"/>
            <a:ext cx="7237095" cy="99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Novo sistema de separação de resíduos, estando disponível em 03 kits diferentes contendo duas, três ou quatro lixeiras! Moldadas por injeção de polímero resistente e reciclável, adequado para diversas aplicações!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964" name="Imagem 3"/>
          <p:cNvPicPr/>
          <p:nvPr/>
        </p:nvPicPr>
        <p:blipFill>
          <a:blip r:embed="rId4"/>
          <a:stretch>
            <a:fillRect/>
          </a:stretch>
        </p:blipFill>
        <p:spPr>
          <a:xfrm>
            <a:off x="318770" y="4426267"/>
            <a:ext cx="1957705" cy="1931670"/>
          </a:xfrm>
          <a:prstGeom prst="rect">
            <a:avLst/>
          </a:prstGeom>
        </p:spPr>
      </p:pic>
      <p:pic>
        <p:nvPicPr>
          <p:cNvPr id="269965" name="Imagem 5"/>
          <p:cNvPicPr/>
          <p:nvPr/>
        </p:nvPicPr>
        <p:blipFill>
          <a:blip r:embed="rId5"/>
          <a:stretch>
            <a:fillRect/>
          </a:stretch>
        </p:blipFill>
        <p:spPr>
          <a:xfrm>
            <a:off x="328295" y="2120582"/>
            <a:ext cx="1951990" cy="1935480"/>
          </a:xfrm>
          <a:prstGeom prst="rect">
            <a:avLst/>
          </a:prstGeom>
        </p:spPr>
      </p:pic>
      <p:sp>
        <p:nvSpPr>
          <p:cNvPr id="269913" name="Retângulo 269913"/>
          <p:cNvSpPr/>
          <p:nvPr/>
        </p:nvSpPr>
        <p:spPr>
          <a:xfrm>
            <a:off x="220344" y="9254172"/>
            <a:ext cx="301815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Medidas padrão das lixeiras: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0" y="8618220"/>
            <a:ext cx="3521075" cy="1506220"/>
          </a:xfrm>
          <a:prstGeom prst="rect">
            <a:avLst/>
          </a:prstGeom>
        </p:spPr>
      </p:pic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958" name="Retângulo 269958"/>
          <p:cNvSpPr/>
          <p:nvPr/>
        </p:nvSpPr>
        <p:spPr>
          <a:xfrm>
            <a:off x="511810" y="465455"/>
            <a:ext cx="6535420" cy="99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COZINHA / INFERIORES / GAVETEIROS e arraste o modelo desejado para seu ambiente</a:t>
            </a:r>
          </a:p>
        </p:txBody>
      </p:sp>
      <p:sp>
        <p:nvSpPr>
          <p:cNvPr id="2" name="Retângulo 269958"/>
          <p:cNvSpPr/>
          <p:nvPr/>
        </p:nvSpPr>
        <p:spPr>
          <a:xfrm>
            <a:off x="445135" y="3316605"/>
            <a:ext cx="3234690" cy="159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seu módulo no ambiente clique em PROPRIEDADES e ajuste as medida conforme o modelo de kit desejado</a:t>
            </a:r>
          </a:p>
        </p:txBody>
      </p:sp>
      <p:sp>
        <p:nvSpPr>
          <p:cNvPr id="3" name="Retângulo 269958"/>
          <p:cNvSpPr/>
          <p:nvPr/>
        </p:nvSpPr>
        <p:spPr>
          <a:xfrm>
            <a:off x="3780790" y="6178550"/>
            <a:ext cx="3469005" cy="1346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3: Após ajustar as medidas clique em AGREGADOS lá você encontrará o kit disponível para inserir em seu módulo</a:t>
            </a:r>
          </a:p>
        </p:txBody>
      </p:sp>
      <p:sp>
        <p:nvSpPr>
          <p:cNvPr id="4" name="Retângulo 269958"/>
          <p:cNvSpPr/>
          <p:nvPr/>
        </p:nvSpPr>
        <p:spPr>
          <a:xfrm>
            <a:off x="3946525" y="7750175"/>
            <a:ext cx="2835910" cy="79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kit será inserido em seu módulo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1470660"/>
            <a:ext cx="7261860" cy="1628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15" y="3316605"/>
            <a:ext cx="3063240" cy="2842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0" y="6285230"/>
            <a:ext cx="3055620" cy="2979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45" y="8503285"/>
            <a:ext cx="2421890" cy="1734820"/>
          </a:xfrm>
          <a:prstGeom prst="rect">
            <a:avLst/>
          </a:prstGeom>
        </p:spPr>
      </p:pic>
      <p:sp>
        <p:nvSpPr>
          <p:cNvPr id="10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958" name="Retângulo 269958"/>
          <p:cNvSpPr/>
          <p:nvPr/>
        </p:nvSpPr>
        <p:spPr>
          <a:xfrm>
            <a:off x="1155700" y="4197985"/>
            <a:ext cx="5193030" cy="495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kit será inserido em seu ambiente</a:t>
            </a:r>
          </a:p>
        </p:txBody>
      </p:sp>
      <p:sp>
        <p:nvSpPr>
          <p:cNvPr id="2" name="Retângulo 269958"/>
          <p:cNvSpPr/>
          <p:nvPr/>
        </p:nvSpPr>
        <p:spPr>
          <a:xfrm>
            <a:off x="511810" y="1354455"/>
            <a:ext cx="6535420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/ ARAMADOS e arraste o modelo de kit desejado para seu ambiente</a:t>
            </a:r>
          </a:p>
        </p:txBody>
      </p:sp>
      <p:sp>
        <p:nvSpPr>
          <p:cNvPr id="3" name="Retângulo 269958"/>
          <p:cNvSpPr/>
          <p:nvPr/>
        </p:nvSpPr>
        <p:spPr>
          <a:xfrm>
            <a:off x="1945005" y="741680"/>
            <a:ext cx="3669030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os kits de lixeiras avulso: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2501265"/>
            <a:ext cx="7254875" cy="139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30" y="4979035"/>
            <a:ext cx="5143500" cy="3076575"/>
          </a:xfrm>
          <a:prstGeom prst="rect">
            <a:avLst/>
          </a:prstGeom>
        </p:spPr>
      </p:pic>
      <p:sp>
        <p:nvSpPr>
          <p:cNvPr id="8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30" name="Retângulo 830"/>
          <p:cNvSpPr/>
          <p:nvPr/>
        </p:nvSpPr>
        <p:spPr>
          <a:xfrm>
            <a:off x="291782" y="2522855"/>
            <a:ext cx="6899910" cy="360235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75" name="Retângulo 5575"/>
          <p:cNvSpPr/>
          <p:nvPr/>
        </p:nvSpPr>
        <p:spPr>
          <a:xfrm>
            <a:off x="78422" y="483870"/>
            <a:ext cx="740283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Conjunto articulado para móveis de canto, composto de estrutura metálica e bandejas para produtos / utensílios.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Movimento suave com sistema de amortecedor.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Confeccionado em aço estrutural e bandejas em MDF com anteparo cromado, contendo uma capacidade de até 12 kg por bandeja!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5595" name="Imagem 5595" descr="C:\Users\douglas.farias\Desktop\QWQW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97" y="2144395"/>
            <a:ext cx="3836035" cy="439229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Retângulo 772"/>
          <p:cNvSpPr/>
          <p:nvPr/>
        </p:nvSpPr>
        <p:spPr>
          <a:xfrm>
            <a:off x="1032192" y="9619615"/>
            <a:ext cx="5704840" cy="635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Para porta com medida de 446mm de largura!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" y="6771005"/>
            <a:ext cx="6393180" cy="2736850"/>
          </a:xfrm>
          <a:prstGeom prst="rect">
            <a:avLst/>
          </a:prstGeom>
        </p:spPr>
      </p:pic>
      <p:sp>
        <p:nvSpPr>
          <p:cNvPr id="3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Shape 69"/>
          <p:cNvSpPr/>
          <p:nvPr/>
        </p:nvSpPr>
        <p:spPr>
          <a:xfrm rot="10800000" flipH="1" flipV="1">
            <a:off x="-11430" y="29845"/>
            <a:ext cx="40043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" name="Retângulo 5778"/>
          <p:cNvSpPr/>
          <p:nvPr/>
        </p:nvSpPr>
        <p:spPr>
          <a:xfrm>
            <a:off x="53340" y="-9525"/>
            <a:ext cx="393954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CANTO ARTICULADO FGVTN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89"/>
          <p:cNvSpPr/>
          <p:nvPr/>
        </p:nvSpPr>
        <p:spPr>
          <a:xfrm>
            <a:off x="234950" y="681990"/>
            <a:ext cx="7048500" cy="1167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Os módulos premium estão todos disponíveis na nossa biblioteca em: Cozinha Premium / Piettra Inferiores &gt; Despenseiros &gt; Superiores.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2092960"/>
            <a:ext cx="7103110" cy="291846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958" name="Retângulo 269958"/>
          <p:cNvSpPr/>
          <p:nvPr/>
        </p:nvSpPr>
        <p:spPr>
          <a:xfrm>
            <a:off x="522605" y="4389755"/>
            <a:ext cx="6448425" cy="495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módulo com 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canto articulado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será inserido em seu ambiente</a:t>
            </a:r>
          </a:p>
        </p:txBody>
      </p:sp>
      <p:sp>
        <p:nvSpPr>
          <p:cNvPr id="3" name="Retângulo 269958"/>
          <p:cNvSpPr/>
          <p:nvPr/>
        </p:nvSpPr>
        <p:spPr>
          <a:xfrm>
            <a:off x="93345" y="1325880"/>
            <a:ext cx="730694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COZINHA / INFERIORES / CANTOS escolha o modelo desejado e arraste para seu ambiente</a:t>
            </a:r>
          </a:p>
        </p:txBody>
      </p:sp>
      <p:sp>
        <p:nvSpPr>
          <p:cNvPr id="4" name="Retângulo 269958"/>
          <p:cNvSpPr/>
          <p:nvPr/>
        </p:nvSpPr>
        <p:spPr>
          <a:xfrm>
            <a:off x="852170" y="741680"/>
            <a:ext cx="567753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o  módulo de canto articulado em seu ambiente: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" y="2424430"/>
            <a:ext cx="7546340" cy="1565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70" y="4940935"/>
            <a:ext cx="5487035" cy="4100830"/>
          </a:xfrm>
          <a:prstGeom prst="rect">
            <a:avLst/>
          </a:prstGeom>
        </p:spPr>
      </p:pic>
      <p:sp>
        <p:nvSpPr>
          <p:cNvPr id="6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Retângulo 830"/>
          <p:cNvSpPr/>
          <p:nvPr/>
        </p:nvSpPr>
        <p:spPr>
          <a:xfrm>
            <a:off x="291465" y="4803775"/>
            <a:ext cx="6899910" cy="41275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958" name="Retângulo 269958"/>
          <p:cNvSpPr/>
          <p:nvPr/>
        </p:nvSpPr>
        <p:spPr>
          <a:xfrm>
            <a:off x="522605" y="4043045"/>
            <a:ext cx="6448425" cy="495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canto articulado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será inserido em seu ambiente</a:t>
            </a:r>
          </a:p>
        </p:txBody>
      </p:sp>
      <p:sp>
        <p:nvSpPr>
          <p:cNvPr id="3" name="Retângulo 269958"/>
          <p:cNvSpPr/>
          <p:nvPr/>
        </p:nvSpPr>
        <p:spPr>
          <a:xfrm>
            <a:off x="93345" y="1325880"/>
            <a:ext cx="730694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/ ARAMADOS escolha o modelo desejado e arraste para seu ambiente</a:t>
            </a:r>
          </a:p>
        </p:txBody>
      </p:sp>
      <p:sp>
        <p:nvSpPr>
          <p:cNvPr id="4" name="Retângulo 269958"/>
          <p:cNvSpPr/>
          <p:nvPr/>
        </p:nvSpPr>
        <p:spPr>
          <a:xfrm>
            <a:off x="1169670" y="741045"/>
            <a:ext cx="523303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o canto articulado avulso em seu ambiente: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" y="2386330"/>
            <a:ext cx="7581900" cy="143256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580" y="4940935"/>
            <a:ext cx="3799840" cy="3888105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2277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0111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DIVISOR DE ACRÍLICO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303" name="Retângulo 269303"/>
          <p:cNvSpPr/>
          <p:nvPr/>
        </p:nvSpPr>
        <p:spPr>
          <a:xfrm>
            <a:off x="285750" y="2005965"/>
            <a:ext cx="6988175" cy="315976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55" name="Retângulo 269255"/>
          <p:cNvSpPr/>
          <p:nvPr/>
        </p:nvSpPr>
        <p:spPr>
          <a:xfrm>
            <a:off x="285750" y="612140"/>
            <a:ext cx="6988175" cy="857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Divisor de acrílico ideal para manter seus itens organizados, além de agregar conforto e limpeza visual em suas gavetas.</a:t>
            </a:r>
          </a:p>
        </p:txBody>
      </p:sp>
      <p:pic>
        <p:nvPicPr>
          <p:cNvPr id="6" name="Imagem 115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70" y="1711325"/>
            <a:ext cx="3061335" cy="3728720"/>
          </a:xfrm>
          <a:prstGeom prst="rect">
            <a:avLst/>
          </a:prstGeom>
        </p:spPr>
      </p:pic>
      <p:sp>
        <p:nvSpPr>
          <p:cNvPr id="2" name="Retângulo 269290"/>
          <p:cNvSpPr/>
          <p:nvPr/>
        </p:nvSpPr>
        <p:spPr>
          <a:xfrm>
            <a:off x="311149" y="8086090"/>
            <a:ext cx="698817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</a:t>
            </a: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: Disponíveis somente para corrediças de 450mm invisíveis </a:t>
            </a:r>
            <a:r>
              <a:rPr lang="pt-BR" sz="1600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blum</a:t>
            </a: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!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6105525"/>
            <a:ext cx="6864985" cy="1564005"/>
          </a:xfrm>
          <a:prstGeom prst="rect">
            <a:avLst/>
          </a:prstGeom>
        </p:spPr>
      </p:pic>
      <p:sp>
        <p:nvSpPr>
          <p:cNvPr id="4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/>
          <p:cNvSpPr/>
          <p:nvPr/>
        </p:nvSpPr>
        <p:spPr>
          <a:xfrm>
            <a:off x="460375" y="1254125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COZINHA / INFERIORES / GAVETEIROS escolha um dos modelos indicados e arraste para seu ambiente</a:t>
            </a:r>
          </a:p>
        </p:txBody>
      </p:sp>
      <p:sp>
        <p:nvSpPr>
          <p:cNvPr id="8" name="Retângulo 269958"/>
          <p:cNvSpPr/>
          <p:nvPr/>
        </p:nvSpPr>
        <p:spPr>
          <a:xfrm>
            <a:off x="774700" y="614045"/>
            <a:ext cx="5919470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divisor de acrílico como agregado em um módulo: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rcRect r="21333"/>
          <a:stretch>
            <a:fillRect/>
          </a:stretch>
        </p:blipFill>
        <p:spPr>
          <a:xfrm>
            <a:off x="384175" y="2352040"/>
            <a:ext cx="6572250" cy="1560830"/>
          </a:xfrm>
          <a:prstGeom prst="rect">
            <a:avLst/>
          </a:prstGeom>
        </p:spPr>
      </p:pic>
      <p:sp>
        <p:nvSpPr>
          <p:cNvPr id="6" name="Retângulo 269958"/>
          <p:cNvSpPr/>
          <p:nvPr/>
        </p:nvSpPr>
        <p:spPr>
          <a:xfrm>
            <a:off x="361315" y="4284980"/>
            <a:ext cx="6595110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 em COZINHA PREMIUN/PIETTRA / INFERIORES / GAVETEIROS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rcRect r="22783"/>
          <a:stretch>
            <a:fillRect/>
          </a:stretch>
        </p:blipFill>
        <p:spPr>
          <a:xfrm>
            <a:off x="758825" y="5133975"/>
            <a:ext cx="5654040" cy="1791335"/>
          </a:xfrm>
          <a:prstGeom prst="rect">
            <a:avLst/>
          </a:prstGeom>
        </p:spPr>
      </p:pic>
      <p:sp>
        <p:nvSpPr>
          <p:cNvPr id="13" name="Retângulo 269290"/>
          <p:cNvSpPr/>
          <p:nvPr/>
        </p:nvSpPr>
        <p:spPr>
          <a:xfrm>
            <a:off x="380365" y="9665970"/>
            <a:ext cx="6856095" cy="594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Disponíveis somente para corrediças de 450mm invisíveis blum!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7385685"/>
            <a:ext cx="2362200" cy="1952625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/>
          <p:cNvSpPr/>
          <p:nvPr/>
        </p:nvSpPr>
        <p:spPr>
          <a:xfrm>
            <a:off x="92710" y="4904740"/>
            <a:ext cx="3161030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3: Após vá em AGREGADOS / GAVETA / e selecione o divisor de acrílico!</a:t>
            </a:r>
          </a:p>
        </p:txBody>
      </p:sp>
      <p:sp>
        <p:nvSpPr>
          <p:cNvPr id="12" name="Retângulo 269958"/>
          <p:cNvSpPr/>
          <p:nvPr/>
        </p:nvSpPr>
        <p:spPr>
          <a:xfrm>
            <a:off x="3724275" y="7675880"/>
            <a:ext cx="3100070" cy="1488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Seu divisor de acrílico sera inserido em seu módulo!</a:t>
            </a:r>
          </a:p>
        </p:txBody>
      </p:sp>
      <p:sp>
        <p:nvSpPr>
          <p:cNvPr id="4" name="Retângulo 269290"/>
          <p:cNvSpPr/>
          <p:nvPr/>
        </p:nvSpPr>
        <p:spPr>
          <a:xfrm>
            <a:off x="389890" y="9534525"/>
            <a:ext cx="676084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Disponíveis somente para corrediças de 450mm invisíveis blum!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420" y="3853815"/>
            <a:ext cx="4285615" cy="3630930"/>
          </a:xfrm>
          <a:prstGeom prst="rect">
            <a:avLst/>
          </a:prstGeom>
        </p:spPr>
      </p:pic>
      <p:sp>
        <p:nvSpPr>
          <p:cNvPr id="11" name="Retângulo 269958"/>
          <p:cNvSpPr/>
          <p:nvPr/>
        </p:nvSpPr>
        <p:spPr>
          <a:xfrm>
            <a:off x="254000" y="673735"/>
            <a:ext cx="6896100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o módulo em seu ambiente ajuste a profundidade de 500mm a 540mm (outras medidas não está liberado o divisor de acrílico) e a largura de acordo com o modelo desejado!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1838325"/>
            <a:ext cx="6377305" cy="145288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10" y="7148830"/>
            <a:ext cx="2729865" cy="2210435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/>
          <p:cNvSpPr/>
          <p:nvPr/>
        </p:nvSpPr>
        <p:spPr>
          <a:xfrm>
            <a:off x="131445" y="977265"/>
            <a:ext cx="7298690" cy="158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seu armário construtor em seu ambiente ajuste a medida interna da gaveta para que seja possível agregar os divisores de acrílico, abaixo segue tabela com medidas para cada modelo de divisor</a:t>
            </a:r>
          </a:p>
        </p:txBody>
      </p:sp>
      <p:sp>
        <p:nvSpPr>
          <p:cNvPr id="4" name="Retângulo 269290"/>
          <p:cNvSpPr/>
          <p:nvPr/>
        </p:nvSpPr>
        <p:spPr>
          <a:xfrm>
            <a:off x="389890" y="9645650"/>
            <a:ext cx="676084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Disponíveis somente para corrediças de 450mm invisíveis blum!</a:t>
            </a:r>
          </a:p>
        </p:txBody>
      </p:sp>
      <p:sp>
        <p:nvSpPr>
          <p:cNvPr id="8" name="Retângulo 269958"/>
          <p:cNvSpPr/>
          <p:nvPr/>
        </p:nvSpPr>
        <p:spPr>
          <a:xfrm>
            <a:off x="1308735" y="645795"/>
            <a:ext cx="499300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divisor de acrílico no armário construtor: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15" y="2538730"/>
            <a:ext cx="5305425" cy="21050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10" y="5523865"/>
            <a:ext cx="3091180" cy="4137660"/>
          </a:xfrm>
          <a:prstGeom prst="rect">
            <a:avLst/>
          </a:prstGeom>
        </p:spPr>
      </p:pic>
      <p:sp>
        <p:nvSpPr>
          <p:cNvPr id="16" name="Retângulo 269958"/>
          <p:cNvSpPr/>
          <p:nvPr/>
        </p:nvSpPr>
        <p:spPr>
          <a:xfrm>
            <a:off x="460375" y="4837430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Após vá em AGREGADOS / GAVETA / e selecione o divisor de acrílico!</a:t>
            </a:r>
          </a:p>
        </p:txBody>
      </p:sp>
      <p:sp>
        <p:nvSpPr>
          <p:cNvPr id="17" name="Retângulo 269958"/>
          <p:cNvSpPr/>
          <p:nvPr/>
        </p:nvSpPr>
        <p:spPr>
          <a:xfrm>
            <a:off x="460375" y="6744970"/>
            <a:ext cx="3108960" cy="1488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Seu divisor de acrílico sera inserido em seu armário!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/>
          <p:cNvSpPr/>
          <p:nvPr/>
        </p:nvSpPr>
        <p:spPr>
          <a:xfrm>
            <a:off x="460375" y="1348105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/ DIVISORES / ACRÍLICO escolha o modelo desejado e arraste para seu ambiente</a:t>
            </a:r>
          </a:p>
        </p:txBody>
      </p:sp>
      <p:sp>
        <p:nvSpPr>
          <p:cNvPr id="8" name="Retângulo 269958"/>
          <p:cNvSpPr/>
          <p:nvPr/>
        </p:nvSpPr>
        <p:spPr>
          <a:xfrm>
            <a:off x="1162685" y="728980"/>
            <a:ext cx="5234940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divisor de acrílico avulso em seu ambiente:</a:t>
            </a:r>
          </a:p>
        </p:txBody>
      </p:sp>
      <p:sp>
        <p:nvSpPr>
          <p:cNvPr id="269958" name="Retângulo 269958"/>
          <p:cNvSpPr/>
          <p:nvPr/>
        </p:nvSpPr>
        <p:spPr>
          <a:xfrm>
            <a:off x="652780" y="4631690"/>
            <a:ext cx="6504305" cy="669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divisor de acrílico será inserido em seu ambiente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rcRect l="22393" t="44682" r="21486" b="2295"/>
          <a:stretch>
            <a:fillRect/>
          </a:stretch>
        </p:blipFill>
        <p:spPr>
          <a:xfrm>
            <a:off x="1895475" y="5815965"/>
            <a:ext cx="3886200" cy="21717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2440305"/>
            <a:ext cx="6896100" cy="1781175"/>
          </a:xfrm>
          <a:prstGeom prst="rect">
            <a:avLst/>
          </a:prstGeom>
        </p:spPr>
      </p:pic>
      <p:sp>
        <p:nvSpPr>
          <p:cNvPr id="4" name="Caixa de Texto 3"/>
          <p:cNvSpPr txBox="1"/>
          <p:nvPr/>
        </p:nvSpPr>
        <p:spPr>
          <a:xfrm>
            <a:off x="3505200" y="1144270"/>
            <a:ext cx="251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altLang="en-US"/>
          </a:p>
        </p:txBody>
      </p:sp>
      <p:sp>
        <p:nvSpPr>
          <p:cNvPr id="11" name="Retângulo 269290"/>
          <p:cNvSpPr/>
          <p:nvPr/>
        </p:nvSpPr>
        <p:spPr>
          <a:xfrm>
            <a:off x="389890" y="9534525"/>
            <a:ext cx="676084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Disponíveis somente para corrediças de 450mm invisíveis blum!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2277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0111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DIVISOR DE MADEIRA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8700" y="10389235"/>
            <a:ext cx="52260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304" name="Retângulo 269304"/>
          <p:cNvSpPr/>
          <p:nvPr/>
        </p:nvSpPr>
        <p:spPr>
          <a:xfrm>
            <a:off x="484505" y="1877695"/>
            <a:ext cx="6432550" cy="290004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90" name="Retângulo 269290"/>
          <p:cNvSpPr/>
          <p:nvPr/>
        </p:nvSpPr>
        <p:spPr>
          <a:xfrm>
            <a:off x="285750" y="599122"/>
            <a:ext cx="7259954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 Eleve a organização da sua cozinha com o divisor de madeira, trazendo mais elegância e sofisticação para o seu dia a dia.</a:t>
            </a:r>
          </a:p>
        </p:txBody>
      </p:sp>
      <p:sp>
        <p:nvSpPr>
          <p:cNvPr id="9" name="Retângulo 269290"/>
          <p:cNvSpPr/>
          <p:nvPr/>
        </p:nvSpPr>
        <p:spPr>
          <a:xfrm>
            <a:off x="-1271" y="5413692"/>
            <a:ext cx="7546975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Produzido em madeira compensada e laminado em madeira de CURUPIXA!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5" y="6228715"/>
            <a:ext cx="5661660" cy="345059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rcRect t="21342"/>
          <a:stretch>
            <a:fillRect/>
          </a:stretch>
        </p:blipFill>
        <p:spPr>
          <a:xfrm>
            <a:off x="1972310" y="1445895"/>
            <a:ext cx="3456305" cy="3799205"/>
          </a:xfrm>
          <a:prstGeom prst="rect">
            <a:avLst/>
          </a:prstGeom>
        </p:spPr>
      </p:pic>
      <p:sp>
        <p:nvSpPr>
          <p:cNvPr id="6" name="Retângulo 269290">
            <a:extLst>
              <a:ext uri="{FF2B5EF4-FFF2-40B4-BE49-F238E27FC236}">
                <a16:creationId xmlns:a16="http://schemas.microsoft.com/office/drawing/2014/main" id="{4CDA40FF-76ED-B777-2F9B-8C96B9401959}"/>
              </a:ext>
            </a:extLst>
          </p:cNvPr>
          <p:cNvSpPr/>
          <p:nvPr/>
        </p:nvSpPr>
        <p:spPr>
          <a:xfrm>
            <a:off x="250983" y="9728199"/>
            <a:ext cx="7057707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Disponíveis somente para corrediças de 500mm invisíveis </a:t>
            </a:r>
            <a:r>
              <a:rPr lang="pt-BR" sz="1600" b="1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blum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!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/>
          <p:cNvSpPr/>
          <p:nvPr/>
        </p:nvSpPr>
        <p:spPr>
          <a:xfrm>
            <a:off x="460375" y="1370330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COZINHA / INFERIORES / GAVETEIROS escolha um dos modelos indicados e arraste para seu ambiente</a:t>
            </a:r>
          </a:p>
        </p:txBody>
      </p:sp>
      <p:sp>
        <p:nvSpPr>
          <p:cNvPr id="8" name="Retângulo 269958"/>
          <p:cNvSpPr/>
          <p:nvPr/>
        </p:nvSpPr>
        <p:spPr>
          <a:xfrm>
            <a:off x="774700" y="681355"/>
            <a:ext cx="5919470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divisor de madeira como agregado em um módulo: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" y="2498090"/>
            <a:ext cx="7263130" cy="1356995"/>
          </a:xfrm>
          <a:prstGeom prst="rect">
            <a:avLst/>
          </a:prstGeom>
        </p:spPr>
      </p:pic>
      <p:sp>
        <p:nvSpPr>
          <p:cNvPr id="4" name="Retângulo 269958"/>
          <p:cNvSpPr/>
          <p:nvPr/>
        </p:nvSpPr>
        <p:spPr>
          <a:xfrm>
            <a:off x="124460" y="6843395"/>
            <a:ext cx="7369810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o módulo em seu ambiente ajuste a profundidade de 550mm até 590mm (outras medidas não está liberado o divisor de madeira) e a largura de acordo com o modelo desejado!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rcRect r="14694"/>
          <a:stretch>
            <a:fillRect/>
          </a:stretch>
        </p:blipFill>
        <p:spPr>
          <a:xfrm>
            <a:off x="1028700" y="4923155"/>
            <a:ext cx="5290185" cy="1517015"/>
          </a:xfrm>
          <a:prstGeom prst="rect">
            <a:avLst/>
          </a:prstGeom>
        </p:spPr>
      </p:pic>
      <p:sp>
        <p:nvSpPr>
          <p:cNvPr id="13" name="Retângulo 269958"/>
          <p:cNvSpPr/>
          <p:nvPr/>
        </p:nvSpPr>
        <p:spPr>
          <a:xfrm>
            <a:off x="399415" y="4132580"/>
            <a:ext cx="6571615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 em COZINHA PREMIUN/PIETTRA / INFERIORES / GAVETEIROS</a:t>
            </a:r>
          </a:p>
        </p:txBody>
      </p:sp>
      <p:sp>
        <p:nvSpPr>
          <p:cNvPr id="16" name="Retângulo 269290"/>
          <p:cNvSpPr/>
          <p:nvPr/>
        </p:nvSpPr>
        <p:spPr>
          <a:xfrm>
            <a:off x="513080" y="9471025"/>
            <a:ext cx="676084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Disponíveis somente para corrediças de 500mm invisíveis blum!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0" y="8053070"/>
            <a:ext cx="7581900" cy="110998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/>
          <p:cNvSpPr/>
          <p:nvPr/>
        </p:nvSpPr>
        <p:spPr>
          <a:xfrm>
            <a:off x="460375" y="795020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3: Após vá em AGREGADOS / GAVETA / e selecione o divisor de Madeira!</a:t>
            </a:r>
          </a:p>
        </p:txBody>
      </p:sp>
      <p:sp>
        <p:nvSpPr>
          <p:cNvPr id="12" name="Retângulo 269958"/>
          <p:cNvSpPr/>
          <p:nvPr/>
        </p:nvSpPr>
        <p:spPr>
          <a:xfrm>
            <a:off x="335915" y="7166610"/>
            <a:ext cx="6819900" cy="675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Seu divisor de madeira sera inserido em seu módulo!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45" y="7985760"/>
            <a:ext cx="3105150" cy="22231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35" y="1971675"/>
            <a:ext cx="5813425" cy="45764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200910" cy="40640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LAQUEADOS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113" name="Retângulo 5113"/>
          <p:cNvSpPr/>
          <p:nvPr/>
        </p:nvSpPr>
        <p:spPr>
          <a:xfrm>
            <a:off x="-15240" y="6869430"/>
            <a:ext cx="7585710" cy="158305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108" name="Retângulo 5108"/>
          <p:cNvSpPr/>
          <p:nvPr/>
        </p:nvSpPr>
        <p:spPr>
          <a:xfrm>
            <a:off x="-14605" y="2391410"/>
            <a:ext cx="7585710" cy="22675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109" name="Retângulo 5109"/>
          <p:cNvSpPr/>
          <p:nvPr/>
        </p:nvSpPr>
        <p:spPr>
          <a:xfrm>
            <a:off x="448945" y="1679892"/>
            <a:ext cx="6661150" cy="366141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111" name="Retângulo 5111"/>
          <p:cNvSpPr/>
          <p:nvPr/>
        </p:nvSpPr>
        <p:spPr>
          <a:xfrm>
            <a:off x="1087120" y="6164897"/>
            <a:ext cx="2101215" cy="290639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112" name="Retângulo 5112"/>
          <p:cNvSpPr/>
          <p:nvPr/>
        </p:nvSpPr>
        <p:spPr>
          <a:xfrm>
            <a:off x="4354195" y="6147752"/>
            <a:ext cx="2101215" cy="290639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17" name="Retângulo 117"/>
          <p:cNvSpPr/>
          <p:nvPr/>
        </p:nvSpPr>
        <p:spPr>
          <a:xfrm>
            <a:off x="452120" y="5427345"/>
            <a:ext cx="6826250" cy="64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Modelos de portas / frentes disponíveis na coleção Leo sob medida: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23" name="Retângulo 123"/>
          <p:cNvSpPr/>
          <p:nvPr/>
        </p:nvSpPr>
        <p:spPr>
          <a:xfrm>
            <a:off x="448945" y="474345"/>
            <a:ext cx="6826250" cy="111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pintura micro texturizada é uma boa opção para aqueles que querem exclusividade em detalhes e cores, dando um aspecto mais sofisticado ao ambiente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.</a:t>
            </a:r>
            <a:r>
              <a:rPr lang="pt-BR" sz="11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Com um prazo de entrega de 45 dias.</a:t>
            </a:r>
          </a:p>
        </p:txBody>
      </p:sp>
      <p:sp>
        <p:nvSpPr>
          <p:cNvPr id="111" name="Retângulo 111"/>
          <p:cNvSpPr/>
          <p:nvPr/>
        </p:nvSpPr>
        <p:spPr>
          <a:xfrm>
            <a:off x="706755" y="9162097"/>
            <a:ext cx="286194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VIENA 1F / 2F / ESPECIAL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2" name="Retângulo 112"/>
          <p:cNvSpPr/>
          <p:nvPr/>
        </p:nvSpPr>
        <p:spPr>
          <a:xfrm>
            <a:off x="3931285" y="9172257"/>
            <a:ext cx="3089910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PAINTING 1F / 2F / ESPECIAL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69" name="Retângulo 4869"/>
          <p:cNvSpPr/>
          <p:nvPr/>
        </p:nvSpPr>
        <p:spPr>
          <a:xfrm>
            <a:off x="983297" y="9525000"/>
            <a:ext cx="6126798" cy="64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Painéis laqueados são disponíveis nas espessuras: 15mm, 18mm e 25mm sendo painel 1F / 2F e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painting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especial.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8700" y="10389235"/>
            <a:ext cx="47942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4" name="Retângulo 269958"/>
          <p:cNvSpPr/>
          <p:nvPr/>
        </p:nvSpPr>
        <p:spPr>
          <a:xfrm>
            <a:off x="460375" y="1335405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/ DIVISORES / MADEIRA escolha o modelo desejado e arraste para seu ambiente</a:t>
            </a:r>
          </a:p>
        </p:txBody>
      </p:sp>
      <p:sp>
        <p:nvSpPr>
          <p:cNvPr id="15" name="Retângulo 269958"/>
          <p:cNvSpPr/>
          <p:nvPr/>
        </p:nvSpPr>
        <p:spPr>
          <a:xfrm>
            <a:off x="991870" y="764540"/>
            <a:ext cx="5588000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divisor de Madeiras avulso em seu ambiente:</a:t>
            </a:r>
          </a:p>
        </p:txBody>
      </p:sp>
      <p:sp>
        <p:nvSpPr>
          <p:cNvPr id="269958" name="Retângulo 269958"/>
          <p:cNvSpPr/>
          <p:nvPr/>
        </p:nvSpPr>
        <p:spPr>
          <a:xfrm>
            <a:off x="460375" y="4021455"/>
            <a:ext cx="6770370" cy="669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divisor de madeira será inserido em seu ambiente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409825"/>
            <a:ext cx="7571105" cy="14351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350" y="4867910"/>
            <a:ext cx="3990975" cy="3009900"/>
          </a:xfrm>
          <a:prstGeom prst="rect">
            <a:avLst/>
          </a:prstGeom>
        </p:spPr>
      </p:pic>
      <p:sp>
        <p:nvSpPr>
          <p:cNvPr id="3" name="Retângulo 269290"/>
          <p:cNvSpPr/>
          <p:nvPr/>
        </p:nvSpPr>
        <p:spPr>
          <a:xfrm>
            <a:off x="513080" y="9712325"/>
            <a:ext cx="676084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Disponíveis somente para corrediças de 500mm invisíveis blum!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2277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01117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DIVISOR DE MADEIRA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8700" y="10389235"/>
            <a:ext cx="5365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158" name="Retângulo 1158"/>
          <p:cNvSpPr/>
          <p:nvPr/>
        </p:nvSpPr>
        <p:spPr>
          <a:xfrm>
            <a:off x="285750" y="2060575"/>
            <a:ext cx="6988810" cy="269938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5793" name="Imagem 5793" descr="U:\DESENVOLVIMENTO\DOUGLAS\1° DESENVOLVIMENTO\2023\4° TIRMESTRE\DESENVOLVIMENTO - DIVISOR TALHERES MADEIRA\FORNECEDOR MULLER\Imagens\1fedb1cf-4bd5-4dc7-b0d0-44422426205b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t="4733" r="16594"/>
          <a:stretch>
            <a:fillRect/>
          </a:stretch>
        </p:blipFill>
        <p:spPr bwMode="auto">
          <a:xfrm>
            <a:off x="721360" y="2602865"/>
            <a:ext cx="284734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1" name="Imagem 5791" descr="U:\DESENVOLVIMENTO\DOUGLAS\1° DESENVOLVIMENTO\2023\4° TIRMESTRE\DESENVOLVIMENTO - DIVISOR TALHERES MADEIRA\FORNECEDOR MULLER\Imagens\73590870-2a69-4278-97bf-62e91992da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t="4169" r="16971"/>
          <a:stretch>
            <a:fillRect/>
          </a:stretch>
        </p:blipFill>
        <p:spPr bwMode="auto">
          <a:xfrm>
            <a:off x="4105275" y="2602865"/>
            <a:ext cx="2743200" cy="19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32" name="Retângulo 5832"/>
          <p:cNvSpPr/>
          <p:nvPr/>
        </p:nvSpPr>
        <p:spPr>
          <a:xfrm>
            <a:off x="516255" y="7137717"/>
            <a:ext cx="6643370" cy="934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Nos divisores de madeira os espaços com * são destinado para o encaixe do faqueiro ou porta tempero!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0" y="5135880"/>
            <a:ext cx="5368925" cy="1913255"/>
          </a:xfrm>
          <a:prstGeom prst="rect">
            <a:avLst/>
          </a:prstGeom>
        </p:spPr>
      </p:pic>
      <p:sp>
        <p:nvSpPr>
          <p:cNvPr id="2" name="Retângulo 5773"/>
          <p:cNvSpPr/>
          <p:nvPr/>
        </p:nvSpPr>
        <p:spPr>
          <a:xfrm>
            <a:off x="1462405" y="2149475"/>
            <a:ext cx="1012825" cy="33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Faqueiro</a:t>
            </a:r>
          </a:p>
        </p:txBody>
      </p:sp>
      <p:sp>
        <p:nvSpPr>
          <p:cNvPr id="3" name="Retângulo 5773"/>
          <p:cNvSpPr/>
          <p:nvPr/>
        </p:nvSpPr>
        <p:spPr>
          <a:xfrm>
            <a:off x="4719955" y="2149475"/>
            <a:ext cx="1617980" cy="33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Porta Tempero</a:t>
            </a:r>
          </a:p>
        </p:txBody>
      </p:sp>
      <p:graphicFrame>
        <p:nvGraphicFramePr>
          <p:cNvPr id="7" name="Object 6"/>
          <p:cNvGraphicFramePr/>
          <p:nvPr/>
        </p:nvGraphicFramePr>
        <p:xfrm>
          <a:off x="610235" y="8154035"/>
          <a:ext cx="6374130" cy="126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495925" imgH="1000125" progId="Paint.Picture">
                  <p:embed/>
                </p:oleObj>
              </mc:Choice>
              <mc:Fallback>
                <p:oleObj r:id="rId5" imgW="5495925" imgH="1000125" progId="Paint.Picture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235" y="8154035"/>
                        <a:ext cx="6374130" cy="1267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5773"/>
          <p:cNvSpPr/>
          <p:nvPr/>
        </p:nvSpPr>
        <p:spPr>
          <a:xfrm>
            <a:off x="285750" y="605790"/>
            <a:ext cx="7139940" cy="1216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 E para deixar seu divisor de madeira ainda mais completo, contamos com dois itens adicionais! Feitos em madeira maciça e depois laminado sua parte superior em CURUPIXA, são utensílios que além de trazer proteção e segurança, dão um requinte único ao ambiente.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" name="Retângulo 269958"/>
          <p:cNvSpPr/>
          <p:nvPr/>
        </p:nvSpPr>
        <p:spPr>
          <a:xfrm>
            <a:off x="460375" y="1506855"/>
            <a:ext cx="694753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seu divisor de Madeira em seu ambiente de 2 cliques nele e vá em agregado, lá você encontrará as opções disponíveis</a:t>
            </a:r>
          </a:p>
        </p:txBody>
      </p:sp>
      <p:sp>
        <p:nvSpPr>
          <p:cNvPr id="15" name="Retângulo 269958"/>
          <p:cNvSpPr/>
          <p:nvPr/>
        </p:nvSpPr>
        <p:spPr>
          <a:xfrm>
            <a:off x="460375" y="741680"/>
            <a:ext cx="6826250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faqueiro ou porta tempero como agregado em seu divisor de madeira: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rcRect l="68693"/>
          <a:stretch>
            <a:fillRect/>
          </a:stretch>
        </p:blipFill>
        <p:spPr>
          <a:xfrm>
            <a:off x="4186555" y="2589530"/>
            <a:ext cx="2512060" cy="41230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rcRect l="-244" t="2480" r="59201" b="5144"/>
          <a:stretch>
            <a:fillRect/>
          </a:stretch>
        </p:blipFill>
        <p:spPr>
          <a:xfrm>
            <a:off x="893445" y="2589530"/>
            <a:ext cx="3293110" cy="3808730"/>
          </a:xfrm>
          <a:prstGeom prst="rect">
            <a:avLst/>
          </a:prstGeom>
        </p:spPr>
      </p:pic>
      <p:sp>
        <p:nvSpPr>
          <p:cNvPr id="11" name="Retângulo 269958"/>
          <p:cNvSpPr/>
          <p:nvPr/>
        </p:nvSpPr>
        <p:spPr>
          <a:xfrm>
            <a:off x="3876675" y="7656195"/>
            <a:ext cx="349313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Após selecionar o porta tempero clique em sim para substituir pelo faqueiro e ele será inserido em seu divisor de madeira!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5" y="3879215"/>
            <a:ext cx="3542030" cy="252920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7096760"/>
            <a:ext cx="3382645" cy="25126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775" y="5568315"/>
            <a:ext cx="3117850" cy="156337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" name="Retângulo 269958"/>
          <p:cNvSpPr/>
          <p:nvPr/>
        </p:nvSpPr>
        <p:spPr>
          <a:xfrm>
            <a:off x="460375" y="1221105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/ DIVISORES / ACESSÓRIOS escolha o item desejado e arraste para seu ambiente</a:t>
            </a:r>
          </a:p>
        </p:txBody>
      </p:sp>
      <p:sp>
        <p:nvSpPr>
          <p:cNvPr id="15" name="Retângulo 269958"/>
          <p:cNvSpPr/>
          <p:nvPr/>
        </p:nvSpPr>
        <p:spPr>
          <a:xfrm>
            <a:off x="851535" y="741680"/>
            <a:ext cx="5988050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faqueiro ou porta tempero avulso em seu ambiente:</a:t>
            </a:r>
          </a:p>
        </p:txBody>
      </p:sp>
      <p:sp>
        <p:nvSpPr>
          <p:cNvPr id="269958" name="Retângulo 269958"/>
          <p:cNvSpPr/>
          <p:nvPr/>
        </p:nvSpPr>
        <p:spPr>
          <a:xfrm>
            <a:off x="460375" y="4021455"/>
            <a:ext cx="6770370" cy="669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divisor de madeira será inserido em seu ambiente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176145"/>
            <a:ext cx="7467600" cy="18097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75" y="5154930"/>
            <a:ext cx="4733925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3A0673-E29B-7152-0486-CDC2B4EBC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>
            <a:extLst>
              <a:ext uri="{FF2B5EF4-FFF2-40B4-BE49-F238E27FC236}">
                <a16:creationId xmlns:a16="http://schemas.microsoft.com/office/drawing/2014/main" id="{8989D712-8621-754F-7D08-F168A85600EA}"/>
              </a:ext>
            </a:extLst>
          </p:cNvPr>
          <p:cNvSpPr/>
          <p:nvPr/>
        </p:nvSpPr>
        <p:spPr>
          <a:xfrm rot="10800000" flipH="1" flipV="1">
            <a:off x="-13969" y="29845"/>
            <a:ext cx="2001796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ED789060-2C3B-0FBA-8795-51C03548BFB1}"/>
              </a:ext>
            </a:extLst>
          </p:cNvPr>
          <p:cNvSpPr/>
          <p:nvPr/>
        </p:nvSpPr>
        <p:spPr>
          <a:xfrm>
            <a:off x="53340" y="-9525"/>
            <a:ext cx="1934486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ARAMADOS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1D7BD44E-3FE5-143E-6AC4-B97A826D90F5}"/>
              </a:ext>
            </a:extLst>
          </p:cNvPr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>
            <a:extLst>
              <a:ext uri="{FF2B5EF4-FFF2-40B4-BE49-F238E27FC236}">
                <a16:creationId xmlns:a16="http://schemas.microsoft.com/office/drawing/2014/main" id="{0A43DAB4-44F1-03D2-2AC1-AA232B0B32EE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178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E52CECFA-BB28-1008-6450-7B35274C6A32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73" name="Retângulo 5773">
            <a:extLst>
              <a:ext uri="{FF2B5EF4-FFF2-40B4-BE49-F238E27FC236}">
                <a16:creationId xmlns:a16="http://schemas.microsoft.com/office/drawing/2014/main" id="{B98E9558-AC76-A5E9-43A7-965BC4860FD3}"/>
              </a:ext>
            </a:extLst>
          </p:cNvPr>
          <p:cNvSpPr/>
          <p:nvPr/>
        </p:nvSpPr>
        <p:spPr>
          <a:xfrm>
            <a:off x="209867" y="622578"/>
            <a:ext cx="7139940" cy="1689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 Soluções práticas e funcionais para armários de dormitórios, que ajudam na organização, durabilidade e estilo do ambiente.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 Onde c</a:t>
            </a: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ada produto oferece uma solução única para otimizar o espaço e deixar os dormitórios mais organizados e elegantes.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14" name="Retângulo 5773">
            <a:extLst>
              <a:ext uri="{FF2B5EF4-FFF2-40B4-BE49-F238E27FC236}">
                <a16:creationId xmlns:a16="http://schemas.microsoft.com/office/drawing/2014/main" id="{425CF65A-0AC4-D28D-7F44-6B29B67CCB9E}"/>
              </a:ext>
            </a:extLst>
          </p:cNvPr>
          <p:cNvSpPr/>
          <p:nvPr/>
        </p:nvSpPr>
        <p:spPr>
          <a:xfrm>
            <a:off x="209867" y="1828799"/>
            <a:ext cx="7139940" cy="94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Contamos com 5 itens disponíveis, sendo: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E8972E40-F453-29AC-A1C5-D59ECFB41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6" y="6850649"/>
            <a:ext cx="7139941" cy="252078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F2949E2-A107-33ED-8484-F3562675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66" y="2659670"/>
            <a:ext cx="3227860" cy="3922969"/>
          </a:xfrm>
          <a:prstGeom prst="rect">
            <a:avLst/>
          </a:prstGeom>
        </p:spPr>
      </p:pic>
      <p:sp>
        <p:nvSpPr>
          <p:cNvPr id="21" name="Retângulo 5773">
            <a:extLst>
              <a:ext uri="{FF2B5EF4-FFF2-40B4-BE49-F238E27FC236}">
                <a16:creationId xmlns:a16="http://schemas.microsoft.com/office/drawing/2014/main" id="{DE94B58F-6F99-F935-7E40-043A682B32AD}"/>
              </a:ext>
            </a:extLst>
          </p:cNvPr>
          <p:cNvSpPr/>
          <p:nvPr/>
        </p:nvSpPr>
        <p:spPr>
          <a:xfrm>
            <a:off x="3569017" y="2336619"/>
            <a:ext cx="3780790" cy="2438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Altura padrão de 80mm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Profundidade padrão de 490mm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Para </a:t>
            </a: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caixas de 15mm e 18mm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* </a:t>
            </a: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Os divisores serão ajustados as larguras partindo do mínimo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e máximo descritos abaixo.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22" name="Retângulo 5773">
            <a:extLst>
              <a:ext uri="{FF2B5EF4-FFF2-40B4-BE49-F238E27FC236}">
                <a16:creationId xmlns:a16="http://schemas.microsoft.com/office/drawing/2014/main" id="{7221E699-BCEA-B477-4564-D094EF285681}"/>
              </a:ext>
            </a:extLst>
          </p:cNvPr>
          <p:cNvSpPr/>
          <p:nvPr/>
        </p:nvSpPr>
        <p:spPr>
          <a:xfrm>
            <a:off x="3569017" y="4397526"/>
            <a:ext cx="3780790" cy="1899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Disponíveis em 3 acabamentos: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Marrom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Prata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Preto </a:t>
            </a: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23" name="Retângulo 5773">
            <a:extLst>
              <a:ext uri="{FF2B5EF4-FFF2-40B4-BE49-F238E27FC236}">
                <a16:creationId xmlns:a16="http://schemas.microsoft.com/office/drawing/2014/main" id="{04CB3213-BF10-D4A8-E8CD-8AEFD504BC88}"/>
              </a:ext>
            </a:extLst>
          </p:cNvPr>
          <p:cNvSpPr/>
          <p:nvPr/>
        </p:nvSpPr>
        <p:spPr>
          <a:xfrm>
            <a:off x="408704" y="9549529"/>
            <a:ext cx="6825813" cy="695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 </a:t>
            </a:r>
            <a:b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Itens não estão disponíveis para caixas de 25mm!</a:t>
            </a:r>
            <a:b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* Os itens avulsos também seguem esse mesmo padrão de medida.</a:t>
            </a:r>
          </a:p>
        </p:txBody>
      </p:sp>
    </p:spTree>
    <p:extLst>
      <p:ext uri="{BB962C8B-B14F-4D97-AF65-F5344CB8AC3E}">
        <p14:creationId xmlns:p14="http://schemas.microsoft.com/office/powerpoint/2010/main" val="358040208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5B28D74-D005-EB38-F2FE-CEF9E1DC5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D94F365F-2A27-90B6-B9AA-4304F95D5128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>
            <a:extLst>
              <a:ext uri="{FF2B5EF4-FFF2-40B4-BE49-F238E27FC236}">
                <a16:creationId xmlns:a16="http://schemas.microsoft.com/office/drawing/2014/main" id="{10450BB2-7F2F-5C59-A34F-05F10F97FB1D}"/>
              </a:ext>
            </a:extLst>
          </p:cNvPr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0032738A-D001-9C09-963D-AE1A51931334}"/>
              </a:ext>
            </a:extLst>
          </p:cNvPr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521F2BE5-E742-FAEB-FD98-3A5C8C93702D}"/>
              </a:ext>
            </a:extLst>
          </p:cNvPr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>
            <a:extLst>
              <a:ext uri="{FF2B5EF4-FFF2-40B4-BE49-F238E27FC236}">
                <a16:creationId xmlns:a16="http://schemas.microsoft.com/office/drawing/2014/main" id="{83564A2E-1B6E-C88A-94E2-579103907E1C}"/>
              </a:ext>
            </a:extLst>
          </p:cNvPr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179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>
            <a:extLst>
              <a:ext uri="{FF2B5EF4-FFF2-40B4-BE49-F238E27FC236}">
                <a16:creationId xmlns:a16="http://schemas.microsoft.com/office/drawing/2014/main" id="{7834D06C-143D-ED8E-9FAB-52223B20BE2D}"/>
              </a:ext>
            </a:extLst>
          </p:cNvPr>
          <p:cNvSpPr/>
          <p:nvPr/>
        </p:nvSpPr>
        <p:spPr>
          <a:xfrm>
            <a:off x="383233" y="1150039"/>
            <a:ext cx="6812694" cy="1112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Dentro do construtor de armários na aba de ESTRUTURA deixar a largura interna de acordo com o padrão da tabela da pagina anterior e a profundidade de 610mm (mínimo) para portas de giro e de 640mm (mínimo) para portas de correr</a:t>
            </a:r>
          </a:p>
        </p:txBody>
      </p:sp>
      <p:sp>
        <p:nvSpPr>
          <p:cNvPr id="8" name="Retângulo 269958">
            <a:extLst>
              <a:ext uri="{FF2B5EF4-FFF2-40B4-BE49-F238E27FC236}">
                <a16:creationId xmlns:a16="http://schemas.microsoft.com/office/drawing/2014/main" id="{938C65B1-38C3-5360-4699-ED563429976C}"/>
              </a:ext>
            </a:extLst>
          </p:cNvPr>
          <p:cNvSpPr/>
          <p:nvPr/>
        </p:nvSpPr>
        <p:spPr>
          <a:xfrm>
            <a:off x="1245656" y="646236"/>
            <a:ext cx="4644818" cy="408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os aramados no armário construtor: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2B1864D-8144-F840-8933-1CA7E46BA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9" y="2489246"/>
            <a:ext cx="6071216" cy="57133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C60CA5A-A33E-B3FD-B16E-AADC7C2F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60"/>
          <a:stretch/>
        </p:blipFill>
        <p:spPr>
          <a:xfrm>
            <a:off x="3082337" y="2948632"/>
            <a:ext cx="1864313" cy="116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5490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6C07C71-D9F7-F0E7-32EF-98A616744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76F9F091-0548-4465-D17C-C8AD08448064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>
            <a:extLst>
              <a:ext uri="{FF2B5EF4-FFF2-40B4-BE49-F238E27FC236}">
                <a16:creationId xmlns:a16="http://schemas.microsoft.com/office/drawing/2014/main" id="{C370F17C-DE4F-BEDB-2AC5-6EDDAAF27254}"/>
              </a:ext>
            </a:extLst>
          </p:cNvPr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3213E5A5-861C-C7AF-66E8-D90AABC76CD2}"/>
              </a:ext>
            </a:extLst>
          </p:cNvPr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87A172C9-6C32-DE03-F8D1-B79129C9E579}"/>
              </a:ext>
            </a:extLst>
          </p:cNvPr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>
            <a:extLst>
              <a:ext uri="{FF2B5EF4-FFF2-40B4-BE49-F238E27FC236}">
                <a16:creationId xmlns:a16="http://schemas.microsoft.com/office/drawing/2014/main" id="{C4BCCCB3-2955-13BB-323B-973A84ADCB02}"/>
              </a:ext>
            </a:extLst>
          </p:cNvPr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180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>
            <a:extLst>
              <a:ext uri="{FF2B5EF4-FFF2-40B4-BE49-F238E27FC236}">
                <a16:creationId xmlns:a16="http://schemas.microsoft.com/office/drawing/2014/main" id="{153E975D-36A8-C651-9FF2-F4FAEC3500BA}"/>
              </a:ext>
            </a:extLst>
          </p:cNvPr>
          <p:cNvSpPr/>
          <p:nvPr/>
        </p:nvSpPr>
        <p:spPr>
          <a:xfrm>
            <a:off x="365304" y="988033"/>
            <a:ext cx="6829066" cy="583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Na aba de DIVISÕES você define quantas quer e as alturas respectivas.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A27E344-111D-0586-84D9-1C0032130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20"/>
          <a:stretch/>
        </p:blipFill>
        <p:spPr>
          <a:xfrm>
            <a:off x="767030" y="2068293"/>
            <a:ext cx="6025614" cy="478438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1509EA1-B135-5292-0F10-692CD1C41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7" y="2298539"/>
            <a:ext cx="2835537" cy="49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3828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0AD92FD-E6AC-7CBE-41D5-0459D75FB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E2FA5338-5142-C572-2C1C-D674B9666758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>
            <a:extLst>
              <a:ext uri="{FF2B5EF4-FFF2-40B4-BE49-F238E27FC236}">
                <a16:creationId xmlns:a16="http://schemas.microsoft.com/office/drawing/2014/main" id="{DA626070-AD63-83EC-B1CF-7C4730779504}"/>
              </a:ext>
            </a:extLst>
          </p:cNvPr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EF74545E-C668-9093-4956-92C7B161E9A3}"/>
              </a:ext>
            </a:extLst>
          </p:cNvPr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829EB268-67F9-D21C-714C-E81A74862F2C}"/>
              </a:ext>
            </a:extLst>
          </p:cNvPr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>
            <a:extLst>
              <a:ext uri="{FF2B5EF4-FFF2-40B4-BE49-F238E27FC236}">
                <a16:creationId xmlns:a16="http://schemas.microsoft.com/office/drawing/2014/main" id="{5221D174-533A-26B4-E7A0-1C7BA6ACAB40}"/>
              </a:ext>
            </a:extLst>
          </p:cNvPr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181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>
            <a:extLst>
              <a:ext uri="{FF2B5EF4-FFF2-40B4-BE49-F238E27FC236}">
                <a16:creationId xmlns:a16="http://schemas.microsoft.com/office/drawing/2014/main" id="{E6D48C95-7240-FB81-70C0-97A2EA016DBF}"/>
              </a:ext>
            </a:extLst>
          </p:cNvPr>
          <p:cNvSpPr/>
          <p:nvPr/>
        </p:nvSpPr>
        <p:spPr>
          <a:xfrm>
            <a:off x="254001" y="751979"/>
            <a:ext cx="6908800" cy="158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3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: E é na aba de GAVETAS onde irá inserir os ARAMADOS, lembrando que para aparecer a opção dos ARAMADOS disponíveis você deve selecionar algum vão. 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C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aso não selecione ela não irá aparecer como mostra no exemplo abaixo!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75795A-759C-6E6F-2B9B-785DDACC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29" y="2552954"/>
            <a:ext cx="6025615" cy="53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5283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259B01F-14E6-0ABC-877E-9D1FB440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C9E84561-F56C-F61F-06A0-636578752C19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>
            <a:extLst>
              <a:ext uri="{FF2B5EF4-FFF2-40B4-BE49-F238E27FC236}">
                <a16:creationId xmlns:a16="http://schemas.microsoft.com/office/drawing/2014/main" id="{1C35A1E5-4E36-9B1C-A033-662B75BA1D7F}"/>
              </a:ext>
            </a:extLst>
          </p:cNvPr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E662E46F-059E-B012-3338-89CB07F1054C}"/>
              </a:ext>
            </a:extLst>
          </p:cNvPr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E700860E-4387-2407-503A-1CC7DE97533D}"/>
              </a:ext>
            </a:extLst>
          </p:cNvPr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>
            <a:extLst>
              <a:ext uri="{FF2B5EF4-FFF2-40B4-BE49-F238E27FC236}">
                <a16:creationId xmlns:a16="http://schemas.microsoft.com/office/drawing/2014/main" id="{9540DA93-D1D1-2613-C972-0377D150F365}"/>
              </a:ext>
            </a:extLst>
          </p:cNvPr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182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9" name="Retângulo 269958">
            <a:extLst>
              <a:ext uri="{FF2B5EF4-FFF2-40B4-BE49-F238E27FC236}">
                <a16:creationId xmlns:a16="http://schemas.microsoft.com/office/drawing/2014/main" id="{7C9DA6D4-D7E0-95B1-3DF4-86C5E05D3ED2}"/>
              </a:ext>
            </a:extLst>
          </p:cNvPr>
          <p:cNvSpPr/>
          <p:nvPr/>
        </p:nvSpPr>
        <p:spPr>
          <a:xfrm>
            <a:off x="510515" y="502114"/>
            <a:ext cx="6538644" cy="158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4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: Após selecionar algum vão irá aparecer a opção dos ARAMADOS ao lado da SAPATEIRA, agora basta escolher um de nossos padrões e 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o número de gavetas desejado</a:t>
            </a:r>
            <a:endParaRPr lang="pt-BR" sz="1600" dirty="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310D8F8-0CD7-1D2B-43EB-075CB4672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29" y="2149132"/>
            <a:ext cx="6025616" cy="4903019"/>
          </a:xfrm>
          <a:prstGeom prst="rect">
            <a:avLst/>
          </a:prstGeom>
        </p:spPr>
      </p:pic>
      <p:sp>
        <p:nvSpPr>
          <p:cNvPr id="12" name="Retângulo 269958">
            <a:extLst>
              <a:ext uri="{FF2B5EF4-FFF2-40B4-BE49-F238E27FC236}">
                <a16:creationId xmlns:a16="http://schemas.microsoft.com/office/drawing/2014/main" id="{0ADED207-A5E5-7663-F465-F901FA2140F5}"/>
              </a:ext>
            </a:extLst>
          </p:cNvPr>
          <p:cNvSpPr/>
          <p:nvPr/>
        </p:nvSpPr>
        <p:spPr>
          <a:xfrm>
            <a:off x="325437" y="7234209"/>
            <a:ext cx="6908800" cy="158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: Lembrando que por padrão os ARAMADOS já vem com a configuração inicial de dois afastadores, caso queria alterar isso abaixo do número de gavetas você encontrará a opção, basta marcar a opção desejada ou desmarque as duas opções se preferir sem os afastadores</a:t>
            </a:r>
          </a:p>
        </p:txBody>
      </p:sp>
    </p:spTree>
    <p:extLst>
      <p:ext uri="{BB962C8B-B14F-4D97-AF65-F5344CB8AC3E}">
        <p14:creationId xmlns:p14="http://schemas.microsoft.com/office/powerpoint/2010/main" val="357392311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0F628B4-B79B-C967-6197-3C8FED427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48BED85E-07C0-FA77-B992-496745740F2C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>
            <a:extLst>
              <a:ext uri="{FF2B5EF4-FFF2-40B4-BE49-F238E27FC236}">
                <a16:creationId xmlns:a16="http://schemas.microsoft.com/office/drawing/2014/main" id="{A3B02522-9472-35E4-A525-DF6664BF67BD}"/>
              </a:ext>
            </a:extLst>
          </p:cNvPr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6FDFB5C9-49AB-BA7A-5A8F-C6F07CF05DF3}"/>
              </a:ext>
            </a:extLst>
          </p:cNvPr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F353D902-6D5B-E093-BB78-64FB6DCB072E}"/>
              </a:ext>
            </a:extLst>
          </p:cNvPr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>
            <a:extLst>
              <a:ext uri="{FF2B5EF4-FFF2-40B4-BE49-F238E27FC236}">
                <a16:creationId xmlns:a16="http://schemas.microsoft.com/office/drawing/2014/main" id="{9D7C6261-EAF8-6F60-CE6E-49A5363B1E4D}"/>
              </a:ext>
            </a:extLst>
          </p:cNvPr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183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269958">
            <a:extLst>
              <a:ext uri="{FF2B5EF4-FFF2-40B4-BE49-F238E27FC236}">
                <a16:creationId xmlns:a16="http://schemas.microsoft.com/office/drawing/2014/main" id="{F39D81DD-F1D1-413D-2499-317B63750B8F}"/>
              </a:ext>
            </a:extLst>
          </p:cNvPr>
          <p:cNvSpPr/>
          <p:nvPr/>
        </p:nvSpPr>
        <p:spPr>
          <a:xfrm>
            <a:off x="389890" y="1204929"/>
            <a:ext cx="6642100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/ ARAMADOS escolha o modelo desejado e arraste para seu ambiente</a:t>
            </a:r>
          </a:p>
        </p:txBody>
      </p:sp>
      <p:sp>
        <p:nvSpPr>
          <p:cNvPr id="8" name="Retângulo 269958">
            <a:extLst>
              <a:ext uri="{FF2B5EF4-FFF2-40B4-BE49-F238E27FC236}">
                <a16:creationId xmlns:a16="http://schemas.microsoft.com/office/drawing/2014/main" id="{994CCF70-9A65-F8E5-7749-497F2EEA6AD9}"/>
              </a:ext>
            </a:extLst>
          </p:cNvPr>
          <p:cNvSpPr/>
          <p:nvPr/>
        </p:nvSpPr>
        <p:spPr>
          <a:xfrm>
            <a:off x="1006157" y="651906"/>
            <a:ext cx="5123816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os ARAMADOS avulso em seu ambiente:</a:t>
            </a:r>
          </a:p>
        </p:txBody>
      </p:sp>
      <p:sp>
        <p:nvSpPr>
          <p:cNvPr id="269958" name="Retângulo 269958">
            <a:extLst>
              <a:ext uri="{FF2B5EF4-FFF2-40B4-BE49-F238E27FC236}">
                <a16:creationId xmlns:a16="http://schemas.microsoft.com/office/drawing/2014/main" id="{6B30B7BE-08C4-A4FE-EB39-18CA842CECA5}"/>
              </a:ext>
            </a:extLst>
          </p:cNvPr>
          <p:cNvSpPr/>
          <p:nvPr/>
        </p:nvSpPr>
        <p:spPr>
          <a:xfrm>
            <a:off x="521334" y="3691425"/>
            <a:ext cx="6379211" cy="669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item escolhido será inserido em seu ambiente</a:t>
            </a:r>
          </a:p>
        </p:txBody>
      </p:sp>
      <p:sp>
        <p:nvSpPr>
          <p:cNvPr id="11" name="Retângulo 269290">
            <a:extLst>
              <a:ext uri="{FF2B5EF4-FFF2-40B4-BE49-F238E27FC236}">
                <a16:creationId xmlns:a16="http://schemas.microsoft.com/office/drawing/2014/main" id="{ED295EAD-A6F7-C624-A1E5-DC1DF43EB13E}"/>
              </a:ext>
            </a:extLst>
          </p:cNvPr>
          <p:cNvSpPr/>
          <p:nvPr/>
        </p:nvSpPr>
        <p:spPr>
          <a:xfrm>
            <a:off x="313690" y="7553325"/>
            <a:ext cx="6912609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Para mudar o acabamento dos itens basta ir em modelos e lá estarão disponíveis os acabamento MARROM, PRATA e PRETO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3F6B669-88D5-7769-654D-2D5DE2A22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348709"/>
            <a:ext cx="7535862" cy="124872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3801C76-C577-33FC-A7B4-ECB8D04EC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3533"/>
            <a:ext cx="4311635" cy="2568511"/>
          </a:xfrm>
          <a:prstGeom prst="rect">
            <a:avLst/>
          </a:prstGeom>
        </p:spPr>
      </p:pic>
      <p:sp>
        <p:nvSpPr>
          <p:cNvPr id="16" name="Retângulo 269290">
            <a:extLst>
              <a:ext uri="{FF2B5EF4-FFF2-40B4-BE49-F238E27FC236}">
                <a16:creationId xmlns:a16="http://schemas.microsoft.com/office/drawing/2014/main" id="{C8B99408-5EEB-271D-BD31-2A9FF7D37EBB}"/>
              </a:ext>
            </a:extLst>
          </p:cNvPr>
          <p:cNvSpPr/>
          <p:nvPr/>
        </p:nvSpPr>
        <p:spPr>
          <a:xfrm>
            <a:off x="215900" y="8290397"/>
            <a:ext cx="7145655" cy="174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</a:t>
            </a: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: A PRATELEIRA ORGANIZADORA ajusta automaticamente suas CAIXAS ORGANIZADORAS de acordo com a medida inserida, e nela o padrão de cor tanto da estrutura da prateleira quanto das caixas organizadoras serão o mesmo.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DC4848-26C6-31A1-204F-C5DF302BA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132" y="4512783"/>
            <a:ext cx="3145484" cy="22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85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117"/>
          <p:cNvSpPr/>
          <p:nvPr/>
        </p:nvSpPr>
        <p:spPr>
          <a:xfrm>
            <a:off x="207175" y="693419"/>
            <a:ext cx="7220890" cy="64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1° Opção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inserido no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promob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abriremos a aba modelos.</a:t>
            </a:r>
          </a:p>
        </p:txBody>
      </p:sp>
      <p:sp>
        <p:nvSpPr>
          <p:cNvPr id="7" name="Retângulo 117"/>
          <p:cNvSpPr/>
          <p:nvPr/>
        </p:nvSpPr>
        <p:spPr>
          <a:xfrm>
            <a:off x="360914" y="4543425"/>
            <a:ext cx="6836576" cy="64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Clique em portas/frentes e selecione um de nossos painéis laqueados.</a:t>
            </a:r>
          </a:p>
        </p:txBody>
      </p:sp>
      <p:sp>
        <p:nvSpPr>
          <p:cNvPr id="8" name="Retângulo 117"/>
          <p:cNvSpPr/>
          <p:nvPr/>
        </p:nvSpPr>
        <p:spPr>
          <a:xfrm>
            <a:off x="828040" y="8458835"/>
            <a:ext cx="2989580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será inserida em seu ambiente.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65" y="1355725"/>
            <a:ext cx="3953510" cy="3036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595" y="5061585"/>
            <a:ext cx="2863215" cy="3032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70" y="8245475"/>
            <a:ext cx="2051685" cy="1948815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02EC977-1BF0-D22B-DA84-4FCDB4E18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>
            <a:extLst>
              <a:ext uri="{FF2B5EF4-FFF2-40B4-BE49-F238E27FC236}">
                <a16:creationId xmlns:a16="http://schemas.microsoft.com/office/drawing/2014/main" id="{43ECFCD0-36A7-CFCB-F3AE-795928C9FF17}"/>
              </a:ext>
            </a:extLst>
          </p:cNvPr>
          <p:cNvSpPr/>
          <p:nvPr/>
        </p:nvSpPr>
        <p:spPr>
          <a:xfrm rot="10800000" flipH="1" flipV="1">
            <a:off x="-13970" y="29845"/>
            <a:ext cx="3234247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E9B5D468-DB9F-C615-4780-841E29601C05}"/>
              </a:ext>
            </a:extLst>
          </p:cNvPr>
          <p:cNvSpPr/>
          <p:nvPr/>
        </p:nvSpPr>
        <p:spPr>
          <a:xfrm>
            <a:off x="40087" y="16979"/>
            <a:ext cx="2994661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TOMADAS EMBUTIDA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5B4C855C-D9F8-4CF3-AC9E-A3775650F951}"/>
              </a:ext>
            </a:extLst>
          </p:cNvPr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>
            <a:extLst>
              <a:ext uri="{FF2B5EF4-FFF2-40B4-BE49-F238E27FC236}">
                <a16:creationId xmlns:a16="http://schemas.microsoft.com/office/drawing/2014/main" id="{5C19A835-B7AF-5A80-FCD4-6253CF12F687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184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B960C5DE-CA81-04FE-75E0-BE7073766216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73" name="Retângulo 5773">
            <a:extLst>
              <a:ext uri="{FF2B5EF4-FFF2-40B4-BE49-F238E27FC236}">
                <a16:creationId xmlns:a16="http://schemas.microsoft.com/office/drawing/2014/main" id="{71A1B92F-17F4-22D2-8A8C-03001A8C6395}"/>
              </a:ext>
            </a:extLst>
          </p:cNvPr>
          <p:cNvSpPr/>
          <p:nvPr/>
        </p:nvSpPr>
        <p:spPr>
          <a:xfrm>
            <a:off x="111658" y="413510"/>
            <a:ext cx="7139940" cy="1689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 As torres de tomadas embutidas são a solução ideal para quem busca praticidade e organização em seu ambiente. Com design discreto e moderno, elas se integram perfeitamente aos móveis, oferecendo fácil acesso a tomadas e ao RJ45 sem comprometer a estética.</a:t>
            </a:r>
          </a:p>
        </p:txBody>
      </p:sp>
      <p:sp>
        <p:nvSpPr>
          <p:cNvPr id="17" name="Retângulo 5773">
            <a:extLst>
              <a:ext uri="{FF2B5EF4-FFF2-40B4-BE49-F238E27FC236}">
                <a16:creationId xmlns:a16="http://schemas.microsoft.com/office/drawing/2014/main" id="{4ECA3479-53A2-3444-4687-7B3123563019}"/>
              </a:ext>
            </a:extLst>
          </p:cNvPr>
          <p:cNvSpPr/>
          <p:nvPr/>
        </p:nvSpPr>
        <p:spPr>
          <a:xfrm>
            <a:off x="301302" y="6390089"/>
            <a:ext cx="4432064" cy="3412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Obs: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 * As tomadas embutidas vem como mostra imagem ao lado, sem o conector </a:t>
            </a:r>
            <a:r>
              <a:rPr lang="pt-BR" sz="1600" b="1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RJ45.</a:t>
            </a: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 A estrutura para receber o conector está incluída, mas o conector deve ser adquirido separadamente.</a:t>
            </a: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b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chemeClr val="tx1"/>
                </a:solidFill>
                <a:latin typeface="Univers" panose="020B0603020202030204"/>
                <a:ea typeface="Calibri" panose="020F0502020204030204"/>
              </a:rPr>
              <a:t> *  Não é feito a usinagem na fabrica, no momento da instalação deverá fazer o recorte para o encaixe da caixa embutida.</a:t>
            </a:r>
            <a:endParaRPr lang="pt-BR" sz="1600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A62BC6B-C72B-F978-419E-9E2B9345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809" y="7025720"/>
            <a:ext cx="2875896" cy="2599609"/>
          </a:xfrm>
          <a:prstGeom prst="rect">
            <a:avLst/>
          </a:prstGeom>
        </p:spPr>
      </p:pic>
      <p:sp>
        <p:nvSpPr>
          <p:cNvPr id="24" name="Retângulo 5773">
            <a:extLst>
              <a:ext uri="{FF2B5EF4-FFF2-40B4-BE49-F238E27FC236}">
                <a16:creationId xmlns:a16="http://schemas.microsoft.com/office/drawing/2014/main" id="{DCDFEFB2-6C2B-AD1B-3F90-F12877BC87FD}"/>
              </a:ext>
            </a:extLst>
          </p:cNvPr>
          <p:cNvSpPr/>
          <p:nvPr/>
        </p:nvSpPr>
        <p:spPr>
          <a:xfrm>
            <a:off x="2008523" y="1873141"/>
            <a:ext cx="3346210" cy="55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Confira nossos modelos abaixo: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E413547B-BBD8-A02D-90D8-1F2A868F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282" y="2585367"/>
            <a:ext cx="4056392" cy="40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6828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1528571-9B36-5C01-C84D-1F9739814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EB15821B-6452-7EB9-503A-468156E32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76" r="5508"/>
          <a:stretch/>
        </p:blipFill>
        <p:spPr>
          <a:xfrm>
            <a:off x="191645" y="7985909"/>
            <a:ext cx="3674303" cy="2080757"/>
          </a:xfrm>
          <a:prstGeom prst="rect">
            <a:avLst/>
          </a:prstGeom>
        </p:spPr>
      </p:pic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E0F0AFBE-3B4B-88CC-6AE8-F578B5E9C209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>
            <a:extLst>
              <a:ext uri="{FF2B5EF4-FFF2-40B4-BE49-F238E27FC236}">
                <a16:creationId xmlns:a16="http://schemas.microsoft.com/office/drawing/2014/main" id="{BAA4EE1B-52E4-0458-077D-BBFA3EB8DA52}"/>
              </a:ext>
            </a:extLst>
          </p:cNvPr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>
            <a:extLst>
              <a:ext uri="{FF2B5EF4-FFF2-40B4-BE49-F238E27FC236}">
                <a16:creationId xmlns:a16="http://schemas.microsoft.com/office/drawing/2014/main" id="{CC89E933-453E-4DB5-682C-07055AB2CF46}"/>
              </a:ext>
            </a:extLst>
          </p:cNvPr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>
            <a:extLst>
              <a:ext uri="{FF2B5EF4-FFF2-40B4-BE49-F238E27FC236}">
                <a16:creationId xmlns:a16="http://schemas.microsoft.com/office/drawing/2014/main" id="{9E162468-B007-B9EA-789D-07B25B94E183}"/>
              </a:ext>
            </a:extLst>
          </p:cNvPr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17">
            <a:extLst>
              <a:ext uri="{FF2B5EF4-FFF2-40B4-BE49-F238E27FC236}">
                <a16:creationId xmlns:a16="http://schemas.microsoft.com/office/drawing/2014/main" id="{5C8923CF-E8A0-DDB2-F17A-AD9A261978AA}"/>
              </a:ext>
            </a:extLst>
          </p:cNvPr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185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" name="Retângulo 269958">
            <a:extLst>
              <a:ext uri="{FF2B5EF4-FFF2-40B4-BE49-F238E27FC236}">
                <a16:creationId xmlns:a16="http://schemas.microsoft.com/office/drawing/2014/main" id="{DFFD3FCE-84B6-E1B4-282C-12F21C647AAE}"/>
              </a:ext>
            </a:extLst>
          </p:cNvPr>
          <p:cNvSpPr/>
          <p:nvPr/>
        </p:nvSpPr>
        <p:spPr>
          <a:xfrm>
            <a:off x="460375" y="1279187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/ CAIXAS DE TOMADAS / escolha o item desejado e arraste para seu ambiente</a:t>
            </a:r>
          </a:p>
        </p:txBody>
      </p:sp>
      <p:sp>
        <p:nvSpPr>
          <p:cNvPr id="15" name="Retângulo 269958">
            <a:extLst>
              <a:ext uri="{FF2B5EF4-FFF2-40B4-BE49-F238E27FC236}">
                <a16:creationId xmlns:a16="http://schemas.microsoft.com/office/drawing/2014/main" id="{145CF7C6-8A61-4A91-3A80-19A91470D5BC}"/>
              </a:ext>
            </a:extLst>
          </p:cNvPr>
          <p:cNvSpPr/>
          <p:nvPr/>
        </p:nvSpPr>
        <p:spPr>
          <a:xfrm>
            <a:off x="851535" y="741680"/>
            <a:ext cx="5178204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caixas embutida avulsa em seu ambiente:</a:t>
            </a:r>
          </a:p>
        </p:txBody>
      </p:sp>
      <p:sp>
        <p:nvSpPr>
          <p:cNvPr id="269958" name="Retângulo 269958">
            <a:extLst>
              <a:ext uri="{FF2B5EF4-FFF2-40B4-BE49-F238E27FC236}">
                <a16:creationId xmlns:a16="http://schemas.microsoft.com/office/drawing/2014/main" id="{A461FCD2-FC85-FEA9-C58C-EFDCCC88CE9C}"/>
              </a:ext>
            </a:extLst>
          </p:cNvPr>
          <p:cNvSpPr/>
          <p:nvPr/>
        </p:nvSpPr>
        <p:spPr>
          <a:xfrm>
            <a:off x="291147" y="7162765"/>
            <a:ext cx="3488690" cy="669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caixa embutida será inserido em seu ambiente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74DB57A-8CA8-3F5F-C578-2872EA6F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89" r="9568"/>
          <a:stretch/>
        </p:blipFill>
        <p:spPr>
          <a:xfrm>
            <a:off x="2857" y="2202181"/>
            <a:ext cx="7546975" cy="10980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D39D1FB-F7F6-FC43-12C7-BFC208FB2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223" y="3534461"/>
            <a:ext cx="4155684" cy="18754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BCA6100-1530-39A8-61DD-E997C28E17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64" r="2630" b="30603"/>
          <a:stretch/>
        </p:blipFill>
        <p:spPr>
          <a:xfrm>
            <a:off x="4041775" y="6078454"/>
            <a:ext cx="3226753" cy="2216342"/>
          </a:xfrm>
          <a:prstGeom prst="rect">
            <a:avLst/>
          </a:prstGeom>
        </p:spPr>
      </p:pic>
      <p:sp>
        <p:nvSpPr>
          <p:cNvPr id="13" name="Retângulo 269958">
            <a:extLst>
              <a:ext uri="{FF2B5EF4-FFF2-40B4-BE49-F238E27FC236}">
                <a16:creationId xmlns:a16="http://schemas.microsoft.com/office/drawing/2014/main" id="{9A920B42-E9F2-40D1-57BC-DF6DC233BFC5}"/>
              </a:ext>
            </a:extLst>
          </p:cNvPr>
          <p:cNvSpPr/>
          <p:nvPr/>
        </p:nvSpPr>
        <p:spPr>
          <a:xfrm>
            <a:off x="460375" y="5459893"/>
            <a:ext cx="6960842" cy="821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seu item no ambiente clique em MODELOS e </a:t>
            </a: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escolha o padrão de cor desejado</a:t>
            </a:r>
            <a:endParaRPr lang="pt-BR" sz="1600" dirty="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639568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5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143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7" name="Retângulo 337"/>
          <p:cNvSpPr/>
          <p:nvPr/>
        </p:nvSpPr>
        <p:spPr>
          <a:xfrm>
            <a:off x="-78740" y="2813050"/>
            <a:ext cx="2490470" cy="2017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Oferece acolhimento e transforma o ambiente em um convite para o bem-estar.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6" name="Retângulo 336"/>
          <p:cNvSpPr/>
          <p:nvPr/>
        </p:nvSpPr>
        <p:spPr>
          <a:xfrm>
            <a:off x="180340" y="2572385"/>
            <a:ext cx="1719580" cy="614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Essencial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5" name="Retângulo 335"/>
          <p:cNvSpPr/>
          <p:nvPr/>
        </p:nvSpPr>
        <p:spPr>
          <a:xfrm>
            <a:off x="198120" y="2024380"/>
            <a:ext cx="177419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Azul Secreto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9" name="Retângulo 339"/>
          <p:cNvSpPr/>
          <p:nvPr/>
        </p:nvSpPr>
        <p:spPr>
          <a:xfrm>
            <a:off x="5487035" y="2740660"/>
            <a:ext cx="18288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Essencial Wood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19" name="Retângulo 4419"/>
          <p:cNvSpPr/>
          <p:nvPr/>
        </p:nvSpPr>
        <p:spPr>
          <a:xfrm>
            <a:off x="5170805" y="3044190"/>
            <a:ext cx="2395855" cy="245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beleza da lâmina natural da madeira com seu acabamento inovador com suave brilho nos poros, oferece ao ambiente um ar jovem atemporal.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30" name="Retângulo: Cantos Arredondados 4430"/>
          <p:cNvSpPr/>
          <p:nvPr/>
        </p:nvSpPr>
        <p:spPr>
          <a:xfrm>
            <a:off x="529590" y="6325235"/>
            <a:ext cx="6495415" cy="3746500"/>
          </a:xfrm>
          <a:prstGeom prst="roundRect">
            <a:avLst>
              <a:gd name="adj" fmla="val 406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31" name="Retângulo 4431"/>
          <p:cNvSpPr/>
          <p:nvPr/>
        </p:nvSpPr>
        <p:spPr>
          <a:xfrm>
            <a:off x="5815965" y="2057400"/>
            <a:ext cx="107759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Itapuã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23" name="Shape 5785"/>
          <p:cNvSpPr/>
          <p:nvPr/>
        </p:nvSpPr>
        <p:spPr>
          <a:xfrm flipV="1">
            <a:off x="5187950" y="5313680"/>
            <a:ext cx="167640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26" name="Shape 5785"/>
          <p:cNvSpPr/>
          <p:nvPr/>
        </p:nvSpPr>
        <p:spPr>
          <a:xfrm flipV="1">
            <a:off x="5806440" y="2472055"/>
            <a:ext cx="176530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31" name="Shape 5785"/>
          <p:cNvSpPr/>
          <p:nvPr/>
        </p:nvSpPr>
        <p:spPr>
          <a:xfrm flipV="1">
            <a:off x="6350" y="2449830"/>
            <a:ext cx="179705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24" name="Shape 5785"/>
          <p:cNvSpPr/>
          <p:nvPr/>
        </p:nvSpPr>
        <p:spPr>
          <a:xfrm flipV="1">
            <a:off x="642620" y="4450080"/>
            <a:ext cx="176530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436" name="Retângulo: Cantos Arredondados 4436"/>
          <p:cNvSpPr/>
          <p:nvPr/>
        </p:nvSpPr>
        <p:spPr>
          <a:xfrm>
            <a:off x="2381885" y="1433195"/>
            <a:ext cx="2837180" cy="4681855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37" name="Retângulo: Cantos Arredondados 4437"/>
          <p:cNvSpPr/>
          <p:nvPr/>
        </p:nvSpPr>
        <p:spPr>
          <a:xfrm rot="16200000">
            <a:off x="2382837" y="2152968"/>
            <a:ext cx="3620135" cy="1734820"/>
          </a:xfrm>
          <a:prstGeom prst="roundRect">
            <a:avLst>
              <a:gd name="adj" fmla="val 14275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679" name="Retângulo 5679"/>
          <p:cNvSpPr/>
          <p:nvPr/>
        </p:nvSpPr>
        <p:spPr>
          <a:xfrm>
            <a:off x="325120" y="686435"/>
            <a:ext cx="6987540" cy="514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Combinações de cores amadeiradas e sólidas fazem sempre muito bem ao ambiente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186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5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143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87" name="Retângulo: Cantos Arredondados 5787"/>
          <p:cNvSpPr/>
          <p:nvPr/>
        </p:nvSpPr>
        <p:spPr>
          <a:xfrm>
            <a:off x="2403792" y="1421130"/>
            <a:ext cx="2837180" cy="4681855"/>
          </a:xfrm>
          <a:prstGeom prst="roundRect">
            <a:avLst>
              <a:gd name="adj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42" name="Retângulo: Cantos Arredondados 260"/>
          <p:cNvSpPr/>
          <p:nvPr/>
        </p:nvSpPr>
        <p:spPr>
          <a:xfrm rot="16200000">
            <a:off x="2408554" y="2201228"/>
            <a:ext cx="3620135" cy="1734820"/>
          </a:xfrm>
          <a:prstGeom prst="roundRect">
            <a:avLst>
              <a:gd name="adj" fmla="val 14275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53" name="Retângulo: Cantos Arredondados 261"/>
          <p:cNvSpPr/>
          <p:nvPr/>
        </p:nvSpPr>
        <p:spPr>
          <a:xfrm>
            <a:off x="529907" y="6308725"/>
            <a:ext cx="6495415" cy="3746500"/>
          </a:xfrm>
          <a:prstGeom prst="roundRect">
            <a:avLst>
              <a:gd name="adj" fmla="val 406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43" name="Retângulo 343"/>
          <p:cNvSpPr/>
          <p:nvPr/>
        </p:nvSpPr>
        <p:spPr>
          <a:xfrm>
            <a:off x="442912" y="2648585"/>
            <a:ext cx="1481455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design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44" name="Retângulo 344"/>
          <p:cNvSpPr/>
          <p:nvPr/>
        </p:nvSpPr>
        <p:spPr>
          <a:xfrm>
            <a:off x="5551487" y="2674620"/>
            <a:ext cx="17907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Essencial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52" name="Retângulo 352"/>
          <p:cNvSpPr/>
          <p:nvPr/>
        </p:nvSpPr>
        <p:spPr>
          <a:xfrm>
            <a:off x="148907" y="3046095"/>
            <a:ext cx="2057400" cy="186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Busca ressaltar a naturalidade da madeira avermelhada, com nuances de cores nas catedrais.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49" name="Retângulo 349"/>
          <p:cNvSpPr/>
          <p:nvPr/>
        </p:nvSpPr>
        <p:spPr>
          <a:xfrm>
            <a:off x="5369877" y="2971800"/>
            <a:ext cx="2057400" cy="2381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Oferece acolhimento e transforma o ambiente em um convite para o bem-estar.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34" name="Retângulo 4434"/>
          <p:cNvSpPr/>
          <p:nvPr/>
        </p:nvSpPr>
        <p:spPr>
          <a:xfrm>
            <a:off x="110172" y="2016760"/>
            <a:ext cx="225171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Caiena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35" name="Retângulo 4435"/>
          <p:cNvSpPr/>
          <p:nvPr/>
        </p:nvSpPr>
        <p:spPr>
          <a:xfrm>
            <a:off x="5409247" y="1957705"/>
            <a:ext cx="193738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Cinza sagrado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47" name="Shape 5785"/>
          <p:cNvSpPr/>
          <p:nvPr/>
        </p:nvSpPr>
        <p:spPr>
          <a:xfrm flipV="1">
            <a:off x="7937" y="2501900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48" name="Shape 5785"/>
          <p:cNvSpPr/>
          <p:nvPr/>
        </p:nvSpPr>
        <p:spPr>
          <a:xfrm flipV="1">
            <a:off x="487362" y="4876165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46" name="Shape 5785"/>
          <p:cNvSpPr/>
          <p:nvPr/>
        </p:nvSpPr>
        <p:spPr>
          <a:xfrm flipV="1">
            <a:off x="5628957" y="2499995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45" name="Shape 5785"/>
          <p:cNvSpPr/>
          <p:nvPr/>
        </p:nvSpPr>
        <p:spPr>
          <a:xfrm flipV="1">
            <a:off x="5238432" y="4858385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63" name="Retângulo 5763"/>
          <p:cNvSpPr/>
          <p:nvPr/>
        </p:nvSpPr>
        <p:spPr>
          <a:xfrm>
            <a:off x="341947" y="636270"/>
            <a:ext cx="6987540" cy="68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Combinações de cores amadeiradas e sólidas fazem sempre muito bem ao ambiente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187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5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143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42" name="Retângulo: Cantos Arredondados 4442"/>
          <p:cNvSpPr/>
          <p:nvPr/>
        </p:nvSpPr>
        <p:spPr>
          <a:xfrm>
            <a:off x="2413952" y="1388745"/>
            <a:ext cx="2837180" cy="468185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43" name="Retângulo: Cantos Arredondados 4443"/>
          <p:cNvSpPr/>
          <p:nvPr/>
        </p:nvSpPr>
        <p:spPr>
          <a:xfrm rot="10800000">
            <a:off x="3404552" y="1193800"/>
            <a:ext cx="1714500" cy="3615055"/>
          </a:xfrm>
          <a:prstGeom prst="roundRect">
            <a:avLst>
              <a:gd name="adj" fmla="val 1427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44" name="Retângulo: Cantos Arredondados 4444"/>
          <p:cNvSpPr/>
          <p:nvPr/>
        </p:nvSpPr>
        <p:spPr>
          <a:xfrm>
            <a:off x="554037" y="6311265"/>
            <a:ext cx="6495415" cy="3746500"/>
          </a:xfrm>
          <a:prstGeom prst="roundRect">
            <a:avLst>
              <a:gd name="adj" fmla="val 406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47" name="Retângulo 4447"/>
          <p:cNvSpPr/>
          <p:nvPr/>
        </p:nvSpPr>
        <p:spPr>
          <a:xfrm>
            <a:off x="475297" y="2038985"/>
            <a:ext cx="1314450" cy="371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Gianduia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25" name="Retângulo 5825"/>
          <p:cNvSpPr/>
          <p:nvPr/>
        </p:nvSpPr>
        <p:spPr>
          <a:xfrm>
            <a:off x="5492432" y="2027555"/>
            <a:ext cx="186690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Cumaru Raiz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26" name="Retângulo 5826"/>
          <p:cNvSpPr/>
          <p:nvPr/>
        </p:nvSpPr>
        <p:spPr>
          <a:xfrm>
            <a:off x="5470207" y="2708910"/>
            <a:ext cx="17907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Essencial Wood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27" name="Retângulo 5827"/>
          <p:cNvSpPr/>
          <p:nvPr/>
        </p:nvSpPr>
        <p:spPr>
          <a:xfrm>
            <a:off x="456247" y="2680970"/>
            <a:ext cx="17907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Trama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28" name="Retângulo 5828"/>
          <p:cNvSpPr/>
          <p:nvPr/>
        </p:nvSpPr>
        <p:spPr>
          <a:xfrm>
            <a:off x="84772" y="2980690"/>
            <a:ext cx="2190750" cy="241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Movimento e sofisticação podem ser usados com muita criatividade para compor um visual dinâmico que valoriza o mobiliário.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65" name="Shape 5785"/>
          <p:cNvSpPr/>
          <p:nvPr/>
        </p:nvSpPr>
        <p:spPr>
          <a:xfrm flipV="1">
            <a:off x="18097" y="2489200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908" name="Shape 5785"/>
          <p:cNvSpPr/>
          <p:nvPr/>
        </p:nvSpPr>
        <p:spPr>
          <a:xfrm flipV="1">
            <a:off x="5254307" y="5366385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61" name="Shape 5785"/>
          <p:cNvSpPr/>
          <p:nvPr/>
        </p:nvSpPr>
        <p:spPr>
          <a:xfrm flipV="1">
            <a:off x="5618797" y="2470150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67" name="Retângulo 5767"/>
          <p:cNvSpPr/>
          <p:nvPr/>
        </p:nvSpPr>
        <p:spPr>
          <a:xfrm>
            <a:off x="322897" y="633730"/>
            <a:ext cx="6987540" cy="623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Combinações de cores amadeiradas e sólidas fazem sempre muito bem ao ambiente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86" name="Retângulo 5786"/>
          <p:cNvSpPr/>
          <p:nvPr/>
        </p:nvSpPr>
        <p:spPr>
          <a:xfrm>
            <a:off x="5225732" y="3068955"/>
            <a:ext cx="2190750" cy="239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Um belo representante da madeira brasileira, com sua tonalidade mel queimado e seus poros tem características únicas.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03" name="Shape 5785"/>
          <p:cNvSpPr/>
          <p:nvPr/>
        </p:nvSpPr>
        <p:spPr>
          <a:xfrm flipV="1">
            <a:off x="484822" y="5215890"/>
            <a:ext cx="192278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2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188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" name="Retângulo: Cantos Arredondados 5952"/>
          <p:cNvSpPr/>
          <p:nvPr/>
        </p:nvSpPr>
        <p:spPr>
          <a:xfrm rot="5400000">
            <a:off x="-1462405" y="1343660"/>
            <a:ext cx="10484485" cy="7609205"/>
          </a:xfrm>
          <a:prstGeom prst="roundRect">
            <a:avLst>
              <a:gd name="adj" fmla="val 0"/>
            </a:avLst>
          </a:prstGeom>
          <a:solidFill>
            <a:srgbClr val="C6CA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400558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141" name="Retângulo 141"/>
          <p:cNvSpPr/>
          <p:nvPr/>
        </p:nvSpPr>
        <p:spPr>
          <a:xfrm>
            <a:off x="1143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38" name="Retângulo 5838"/>
          <p:cNvSpPr/>
          <p:nvPr/>
        </p:nvSpPr>
        <p:spPr>
          <a:xfrm>
            <a:off x="223519" y="503713"/>
            <a:ext cx="2270125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Cores MDP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48" name="Retângulo 4448"/>
          <p:cNvSpPr/>
          <p:nvPr/>
        </p:nvSpPr>
        <p:spPr>
          <a:xfrm>
            <a:off x="223519" y="2602388"/>
            <a:ext cx="2270125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Cores MDF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84" name="Shape 5785"/>
          <p:cNvSpPr/>
          <p:nvPr/>
        </p:nvSpPr>
        <p:spPr>
          <a:xfrm flipV="1">
            <a:off x="-19686" y="3013868"/>
            <a:ext cx="173355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Shape 5785"/>
          <p:cNvSpPr/>
          <p:nvPr/>
        </p:nvSpPr>
        <p:spPr>
          <a:xfrm flipV="1">
            <a:off x="-24766" y="979963"/>
            <a:ext cx="173355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918" name="Retângulo 4918"/>
          <p:cNvSpPr/>
          <p:nvPr/>
        </p:nvSpPr>
        <p:spPr>
          <a:xfrm>
            <a:off x="428307" y="112268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TX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2" name="Retângulo 4918"/>
          <p:cNvSpPr/>
          <p:nvPr/>
        </p:nvSpPr>
        <p:spPr>
          <a:xfrm>
            <a:off x="428307" y="311023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Branco TX</a:t>
            </a:r>
          </a:p>
        </p:txBody>
      </p:sp>
      <p:sp>
        <p:nvSpPr>
          <p:cNvPr id="13" name="Retângulo 4918"/>
          <p:cNvSpPr/>
          <p:nvPr/>
        </p:nvSpPr>
        <p:spPr>
          <a:xfrm>
            <a:off x="1752917" y="311023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Absoluto</a:t>
            </a:r>
          </a:p>
        </p:txBody>
      </p:sp>
      <p:sp>
        <p:nvSpPr>
          <p:cNvPr id="14" name="Retângulo 4918"/>
          <p:cNvSpPr/>
          <p:nvPr/>
        </p:nvSpPr>
        <p:spPr>
          <a:xfrm>
            <a:off x="3080067" y="311340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Azul Astral</a:t>
            </a:r>
          </a:p>
        </p:txBody>
      </p:sp>
      <p:sp>
        <p:nvSpPr>
          <p:cNvPr id="15" name="Retângulo 4918"/>
          <p:cNvSpPr/>
          <p:nvPr/>
        </p:nvSpPr>
        <p:spPr>
          <a:xfrm>
            <a:off x="4454842" y="306578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Azul Profundo</a:t>
            </a:r>
          </a:p>
        </p:txBody>
      </p:sp>
      <p:sp>
        <p:nvSpPr>
          <p:cNvPr id="16" name="Retângulo 4918"/>
          <p:cNvSpPr/>
          <p:nvPr/>
        </p:nvSpPr>
        <p:spPr>
          <a:xfrm>
            <a:off x="5791517" y="310070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Azul Secreto</a:t>
            </a:r>
          </a:p>
        </p:txBody>
      </p:sp>
      <p:sp>
        <p:nvSpPr>
          <p:cNvPr id="17" name="Retângulo 4918"/>
          <p:cNvSpPr/>
          <p:nvPr/>
        </p:nvSpPr>
        <p:spPr>
          <a:xfrm>
            <a:off x="428307" y="461264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Blush</a:t>
            </a:r>
          </a:p>
        </p:txBody>
      </p:sp>
      <p:sp>
        <p:nvSpPr>
          <p:cNvPr id="18" name="Retângulo 4918"/>
          <p:cNvSpPr/>
          <p:nvPr/>
        </p:nvSpPr>
        <p:spPr>
          <a:xfrm>
            <a:off x="1752917" y="448691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Diamante Essencial</a:t>
            </a:r>
          </a:p>
        </p:txBody>
      </p:sp>
      <p:sp>
        <p:nvSpPr>
          <p:cNvPr id="19" name="Retângulo 4918"/>
          <p:cNvSpPr/>
          <p:nvPr/>
        </p:nvSpPr>
        <p:spPr>
          <a:xfrm>
            <a:off x="3080067" y="459041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Trama</a:t>
            </a:r>
          </a:p>
        </p:txBody>
      </p:sp>
      <p:sp>
        <p:nvSpPr>
          <p:cNvPr id="20" name="Retângulo 4918"/>
          <p:cNvSpPr/>
          <p:nvPr/>
        </p:nvSpPr>
        <p:spPr>
          <a:xfrm>
            <a:off x="4454842" y="459359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Ultra</a:t>
            </a:r>
          </a:p>
        </p:txBody>
      </p:sp>
      <p:sp>
        <p:nvSpPr>
          <p:cNvPr id="21" name="Retângulo 4918"/>
          <p:cNvSpPr/>
          <p:nvPr/>
        </p:nvSpPr>
        <p:spPr>
          <a:xfrm>
            <a:off x="5791517" y="459676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Carvalho Batur</a:t>
            </a:r>
          </a:p>
        </p:txBody>
      </p:sp>
      <p:sp>
        <p:nvSpPr>
          <p:cNvPr id="22" name="Retângulo 4918"/>
          <p:cNvSpPr/>
          <p:nvPr/>
        </p:nvSpPr>
        <p:spPr>
          <a:xfrm>
            <a:off x="428307" y="599249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Carvalho Hanover</a:t>
            </a:r>
          </a:p>
        </p:txBody>
      </p:sp>
      <p:sp>
        <p:nvSpPr>
          <p:cNvPr id="23" name="Retângulo 4918"/>
          <p:cNvSpPr/>
          <p:nvPr/>
        </p:nvSpPr>
        <p:spPr>
          <a:xfrm>
            <a:off x="1752917" y="600900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Cinza Fossil</a:t>
            </a:r>
          </a:p>
        </p:txBody>
      </p:sp>
      <p:sp>
        <p:nvSpPr>
          <p:cNvPr id="24" name="Retângulo 4918"/>
          <p:cNvSpPr/>
          <p:nvPr/>
        </p:nvSpPr>
        <p:spPr>
          <a:xfrm>
            <a:off x="3080067" y="598170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Cinza Sagrado</a:t>
            </a:r>
          </a:p>
        </p:txBody>
      </p:sp>
      <p:sp>
        <p:nvSpPr>
          <p:cNvPr id="25" name="Retângulo 4918"/>
          <p:cNvSpPr/>
          <p:nvPr/>
        </p:nvSpPr>
        <p:spPr>
          <a:xfrm>
            <a:off x="4454842" y="604075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Cumaru Raiz</a:t>
            </a:r>
          </a:p>
        </p:txBody>
      </p:sp>
      <p:sp>
        <p:nvSpPr>
          <p:cNvPr id="26" name="Retângulo 4918"/>
          <p:cNvSpPr/>
          <p:nvPr/>
        </p:nvSpPr>
        <p:spPr>
          <a:xfrm>
            <a:off x="5791517" y="604393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Freijo Puro</a:t>
            </a:r>
          </a:p>
        </p:txBody>
      </p:sp>
      <p:sp>
        <p:nvSpPr>
          <p:cNvPr id="27" name="Retângulo 4918"/>
          <p:cNvSpPr/>
          <p:nvPr/>
        </p:nvSpPr>
        <p:spPr>
          <a:xfrm>
            <a:off x="348615" y="7397115"/>
            <a:ext cx="1528445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Gianduia Natural Velluto</a:t>
            </a:r>
          </a:p>
        </p:txBody>
      </p:sp>
      <p:sp>
        <p:nvSpPr>
          <p:cNvPr id="28" name="Retângulo 4918"/>
          <p:cNvSpPr/>
          <p:nvPr/>
        </p:nvSpPr>
        <p:spPr>
          <a:xfrm>
            <a:off x="1752917" y="745045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Grafite Trama</a:t>
            </a:r>
          </a:p>
        </p:txBody>
      </p:sp>
      <p:sp>
        <p:nvSpPr>
          <p:cNvPr id="29" name="Retângulo 4918"/>
          <p:cNvSpPr/>
          <p:nvPr/>
        </p:nvSpPr>
        <p:spPr>
          <a:xfrm>
            <a:off x="3080067" y="745363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Itapuã</a:t>
            </a:r>
          </a:p>
        </p:txBody>
      </p:sp>
      <p:sp>
        <p:nvSpPr>
          <p:cNvPr id="30" name="Retângulo 4918"/>
          <p:cNvSpPr/>
          <p:nvPr/>
        </p:nvSpPr>
        <p:spPr>
          <a:xfrm>
            <a:off x="4454842" y="741489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Jequitiba Rosa</a:t>
            </a:r>
          </a:p>
        </p:txBody>
      </p:sp>
      <p:sp>
        <p:nvSpPr>
          <p:cNvPr id="31" name="Retângulo 4918"/>
          <p:cNvSpPr/>
          <p:nvPr/>
        </p:nvSpPr>
        <p:spPr>
          <a:xfrm>
            <a:off x="5791517" y="745998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Mint</a:t>
            </a:r>
          </a:p>
        </p:txBody>
      </p:sp>
      <p:pic>
        <p:nvPicPr>
          <p:cNvPr id="33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16506" r="92907" b="67683"/>
          <a:stretch>
            <a:fillRect/>
          </a:stretch>
        </p:blipFill>
        <p:spPr bwMode="auto">
          <a:xfrm>
            <a:off x="574040" y="153543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4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16506" r="92907" b="67683"/>
          <a:stretch>
            <a:fillRect/>
          </a:stretch>
        </p:blipFill>
        <p:spPr bwMode="auto">
          <a:xfrm>
            <a:off x="574040" y="350329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5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4771" r="84488" b="69418"/>
          <a:stretch>
            <a:fillRect/>
          </a:stretch>
        </p:blipFill>
        <p:spPr bwMode="auto">
          <a:xfrm>
            <a:off x="1902460" y="350901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6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4904" r="76206" b="69285"/>
          <a:stretch>
            <a:fillRect/>
          </a:stretch>
        </p:blipFill>
        <p:spPr bwMode="auto">
          <a:xfrm>
            <a:off x="3275965" y="350329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7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6" t="14771" r="67853" b="69418"/>
          <a:stretch>
            <a:fillRect/>
          </a:stretch>
        </p:blipFill>
        <p:spPr bwMode="auto">
          <a:xfrm>
            <a:off x="4604385" y="350901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8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14771" r="59554" b="69418"/>
          <a:stretch>
            <a:fillRect/>
          </a:stretch>
        </p:blipFill>
        <p:spPr bwMode="auto">
          <a:xfrm>
            <a:off x="5932805" y="349631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39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3" t="14310" r="51216" b="69879"/>
          <a:stretch>
            <a:fillRect/>
          </a:stretch>
        </p:blipFill>
        <p:spPr bwMode="auto">
          <a:xfrm>
            <a:off x="574040" y="507301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0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8" t="14055" r="42801" b="70134"/>
          <a:stretch>
            <a:fillRect/>
          </a:stretch>
        </p:blipFill>
        <p:spPr bwMode="auto">
          <a:xfrm>
            <a:off x="1902460" y="507873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1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7" t="15984" r="34582" b="68205"/>
          <a:stretch>
            <a:fillRect/>
          </a:stretch>
        </p:blipFill>
        <p:spPr bwMode="auto">
          <a:xfrm>
            <a:off x="3275965" y="507301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2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7" t="16093" r="25772" b="68096"/>
          <a:stretch>
            <a:fillRect/>
          </a:stretch>
        </p:blipFill>
        <p:spPr bwMode="auto">
          <a:xfrm>
            <a:off x="4604385" y="507873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3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8" t="14140" r="17821" b="70049"/>
          <a:stretch>
            <a:fillRect/>
          </a:stretch>
        </p:blipFill>
        <p:spPr bwMode="auto">
          <a:xfrm>
            <a:off x="5932805" y="506603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8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8" t="14504" r="9461" b="69685"/>
          <a:stretch>
            <a:fillRect/>
          </a:stretch>
        </p:blipFill>
        <p:spPr bwMode="auto">
          <a:xfrm>
            <a:off x="574040" y="643382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9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0" t="14176" r="1109" b="70013"/>
          <a:stretch>
            <a:fillRect/>
          </a:stretch>
        </p:blipFill>
        <p:spPr bwMode="auto">
          <a:xfrm>
            <a:off x="1902460" y="643953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0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44512" r="93038" b="39677"/>
          <a:stretch>
            <a:fillRect/>
          </a:stretch>
        </p:blipFill>
        <p:spPr bwMode="auto">
          <a:xfrm>
            <a:off x="3275965" y="643382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1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44912" r="84622" b="39277"/>
          <a:stretch>
            <a:fillRect/>
          </a:stretch>
        </p:blipFill>
        <p:spPr bwMode="auto">
          <a:xfrm>
            <a:off x="4604385" y="643953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2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5" t="44342" r="76104" b="39847"/>
          <a:stretch>
            <a:fillRect/>
          </a:stretch>
        </p:blipFill>
        <p:spPr bwMode="auto">
          <a:xfrm>
            <a:off x="5932805" y="642683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3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8" t="44366" r="67921" b="39823"/>
          <a:stretch>
            <a:fillRect/>
          </a:stretch>
        </p:blipFill>
        <p:spPr bwMode="auto">
          <a:xfrm>
            <a:off x="574040" y="784987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4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2" t="44476" r="59637" b="39713"/>
          <a:stretch>
            <a:fillRect/>
          </a:stretch>
        </p:blipFill>
        <p:spPr bwMode="auto">
          <a:xfrm>
            <a:off x="1902460" y="785558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5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7" t="44366" r="51152" b="39823"/>
          <a:stretch>
            <a:fillRect/>
          </a:stretch>
        </p:blipFill>
        <p:spPr bwMode="auto">
          <a:xfrm>
            <a:off x="3275965" y="784987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6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2" t="44476" r="42797" b="39713"/>
          <a:stretch>
            <a:fillRect/>
          </a:stretch>
        </p:blipFill>
        <p:spPr bwMode="auto">
          <a:xfrm>
            <a:off x="4604385" y="785558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7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44233" r="34454" b="39956"/>
          <a:stretch>
            <a:fillRect/>
          </a:stretch>
        </p:blipFill>
        <p:spPr bwMode="auto">
          <a:xfrm>
            <a:off x="5932805" y="784288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sp>
        <p:nvSpPr>
          <p:cNvPr id="66" name="Retângulo 4918"/>
          <p:cNvSpPr/>
          <p:nvPr/>
        </p:nvSpPr>
        <p:spPr>
          <a:xfrm>
            <a:off x="428942" y="879856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Asti</a:t>
            </a:r>
          </a:p>
        </p:txBody>
      </p:sp>
      <p:sp>
        <p:nvSpPr>
          <p:cNvPr id="67" name="Retângulo 4918"/>
          <p:cNvSpPr/>
          <p:nvPr/>
        </p:nvSpPr>
        <p:spPr>
          <a:xfrm>
            <a:off x="1753552" y="882396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Caiena</a:t>
            </a:r>
          </a:p>
        </p:txBody>
      </p:sp>
      <p:sp>
        <p:nvSpPr>
          <p:cNvPr id="68" name="Retângulo 4918"/>
          <p:cNvSpPr/>
          <p:nvPr/>
        </p:nvSpPr>
        <p:spPr>
          <a:xfrm>
            <a:off x="3080702" y="882713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Florida</a:t>
            </a:r>
          </a:p>
        </p:txBody>
      </p:sp>
      <p:sp>
        <p:nvSpPr>
          <p:cNvPr id="69" name="Retângulo 4918"/>
          <p:cNvSpPr/>
          <p:nvPr/>
        </p:nvSpPr>
        <p:spPr>
          <a:xfrm>
            <a:off x="4455477" y="883031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Thar</a:t>
            </a:r>
          </a:p>
        </p:txBody>
      </p:sp>
      <p:sp>
        <p:nvSpPr>
          <p:cNvPr id="70" name="Retângulo 4918"/>
          <p:cNvSpPr/>
          <p:nvPr/>
        </p:nvSpPr>
        <p:spPr>
          <a:xfrm>
            <a:off x="5792152" y="886142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Pau Ferro</a:t>
            </a:r>
          </a:p>
        </p:txBody>
      </p:sp>
      <p:pic>
        <p:nvPicPr>
          <p:cNvPr id="71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2" t="44961" r="26147" b="39228"/>
          <a:stretch>
            <a:fillRect/>
          </a:stretch>
        </p:blipFill>
        <p:spPr bwMode="auto">
          <a:xfrm>
            <a:off x="574675" y="932116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72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6" t="44658" r="17813" b="39531"/>
          <a:stretch>
            <a:fillRect/>
          </a:stretch>
        </p:blipFill>
        <p:spPr bwMode="auto">
          <a:xfrm>
            <a:off x="1903095" y="932688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73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7" t="43966" r="9442" b="40223"/>
          <a:stretch>
            <a:fillRect/>
          </a:stretch>
        </p:blipFill>
        <p:spPr bwMode="auto">
          <a:xfrm>
            <a:off x="3276600" y="9321165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75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73392" r="93018" b="10797"/>
          <a:stretch>
            <a:fillRect/>
          </a:stretch>
        </p:blipFill>
        <p:spPr bwMode="auto">
          <a:xfrm>
            <a:off x="5933440" y="931418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76" name="Imagem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8" t="44658" r="1121" b="39531"/>
          <a:stretch>
            <a:fillRect/>
          </a:stretch>
        </p:blipFill>
        <p:spPr bwMode="auto">
          <a:xfrm>
            <a:off x="4604385" y="9326880"/>
            <a:ext cx="1023620" cy="827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sp>
        <p:nvSpPr>
          <p:cNvPr id="2" name="Retângulo 6017">
            <a:extLst>
              <a:ext uri="{FF2B5EF4-FFF2-40B4-BE49-F238E27FC236}">
                <a16:creationId xmlns:a16="http://schemas.microsoft.com/office/drawing/2014/main" id="{D7F5ED92-FC98-9EBD-2418-931402A121EF}"/>
              </a:ext>
            </a:extLst>
          </p:cNvPr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</a:t>
            </a: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9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017">
            <a:extLst>
              <a:ext uri="{FF2B5EF4-FFF2-40B4-BE49-F238E27FC236}">
                <a16:creationId xmlns:a16="http://schemas.microsoft.com/office/drawing/2014/main" id="{C70B65B3-54E4-1C4A-19E0-C814E88B629C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190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52" name="Retângulo: Cantos Arredondados 5952"/>
          <p:cNvSpPr/>
          <p:nvPr/>
        </p:nvSpPr>
        <p:spPr>
          <a:xfrm rot="5400000">
            <a:off x="-1427396" y="1411604"/>
            <a:ext cx="10407015" cy="7564756"/>
          </a:xfrm>
          <a:prstGeom prst="roundRect">
            <a:avLst>
              <a:gd name="adj" fmla="val 0"/>
            </a:avLst>
          </a:prstGeom>
          <a:solidFill>
            <a:srgbClr val="C6CA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6350" y="29845"/>
            <a:ext cx="39916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3340" y="-9525"/>
            <a:ext cx="38341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COLEÇÃO LEO SOB MEDIDA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6984" y="-1"/>
            <a:ext cx="7551421" cy="45719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0" y="10352403"/>
            <a:ext cx="7553644" cy="45719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53" name="Retângulo 5953"/>
          <p:cNvSpPr/>
          <p:nvPr/>
        </p:nvSpPr>
        <p:spPr>
          <a:xfrm>
            <a:off x="256540" y="4143692"/>
            <a:ext cx="264795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Cores Internos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6" name="Shape 5785"/>
          <p:cNvSpPr/>
          <p:nvPr/>
        </p:nvSpPr>
        <p:spPr>
          <a:xfrm flipV="1">
            <a:off x="6985" y="4628197"/>
            <a:ext cx="2724150" cy="45085"/>
          </a:xfrm>
          <a:custGeom>
            <a:avLst/>
            <a:gdLst/>
            <a:ahLst/>
            <a:cxnLst/>
            <a:rect l="0" t="0" r="0" b="0"/>
            <a:pathLst>
              <a:path w="7560564" h="52705">
                <a:moveTo>
                  <a:pt x="0" y="0"/>
                </a:moveTo>
                <a:lnTo>
                  <a:pt x="7560564" y="0"/>
                </a:lnTo>
                <a:lnTo>
                  <a:pt x="7560564" y="52705"/>
                </a:lnTo>
                <a:lnTo>
                  <a:pt x="0" y="52705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8" name="Retângulo 4918"/>
          <p:cNvSpPr/>
          <p:nvPr/>
        </p:nvSpPr>
        <p:spPr>
          <a:xfrm>
            <a:off x="421957" y="490347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Aurora Trama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9" name="Retângulo 4918"/>
          <p:cNvSpPr/>
          <p:nvPr/>
        </p:nvSpPr>
        <p:spPr>
          <a:xfrm>
            <a:off x="1771967" y="490347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Carvalho Dian</a:t>
            </a:r>
            <a:endParaRPr lang="pt-BR" sz="1400" spc="2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70" name="Retângulo 4918"/>
          <p:cNvSpPr/>
          <p:nvPr/>
        </p:nvSpPr>
        <p:spPr>
          <a:xfrm>
            <a:off x="3200400" y="4904105"/>
            <a:ext cx="1123950" cy="404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Carvalho Lir</a:t>
            </a:r>
            <a:endParaRPr lang="pt-BR" sz="1400" spc="2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71" name="Retângulo 4918"/>
          <p:cNvSpPr/>
          <p:nvPr/>
        </p:nvSpPr>
        <p:spPr>
          <a:xfrm>
            <a:off x="4448492" y="490982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Gianduia Puro</a:t>
            </a:r>
          </a:p>
        </p:txBody>
      </p:sp>
      <p:sp>
        <p:nvSpPr>
          <p:cNvPr id="72" name="Retângulo 4918"/>
          <p:cNvSpPr/>
          <p:nvPr/>
        </p:nvSpPr>
        <p:spPr>
          <a:xfrm>
            <a:off x="5822950" y="4912995"/>
            <a:ext cx="132969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Gianduia Trama</a:t>
            </a:r>
          </a:p>
        </p:txBody>
      </p:sp>
      <p:sp>
        <p:nvSpPr>
          <p:cNvPr id="5956" name="Retângulo: Cantos Arredondados 5956"/>
          <p:cNvSpPr/>
          <p:nvPr/>
        </p:nvSpPr>
        <p:spPr>
          <a:xfrm rot="10800000">
            <a:off x="4623435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57" name="Retângulo: Cantos Arredondados 5957"/>
          <p:cNvSpPr/>
          <p:nvPr/>
        </p:nvSpPr>
        <p:spPr>
          <a:xfrm rot="10800000">
            <a:off x="5989320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58" name="Retângulo: Cantos Arredondados 5958"/>
          <p:cNvSpPr/>
          <p:nvPr/>
        </p:nvSpPr>
        <p:spPr>
          <a:xfrm rot="10800000">
            <a:off x="564515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59" name="Retângulo: Cantos Arredondados 5959"/>
          <p:cNvSpPr/>
          <p:nvPr/>
        </p:nvSpPr>
        <p:spPr>
          <a:xfrm rot="10800000">
            <a:off x="1919605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61" name="Retângulo: Cantos Arredondados 5961"/>
          <p:cNvSpPr/>
          <p:nvPr/>
        </p:nvSpPr>
        <p:spPr>
          <a:xfrm rot="10800000">
            <a:off x="3263265" y="5358765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6" name="Retângulo 4918"/>
          <p:cNvSpPr/>
          <p:nvPr/>
        </p:nvSpPr>
        <p:spPr>
          <a:xfrm>
            <a:off x="1761103" y="6411524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Off Withe Suave</a:t>
            </a:r>
          </a:p>
        </p:txBody>
      </p:sp>
      <p:sp>
        <p:nvSpPr>
          <p:cNvPr id="17" name="Retângulo 4918"/>
          <p:cNvSpPr/>
          <p:nvPr/>
        </p:nvSpPr>
        <p:spPr>
          <a:xfrm>
            <a:off x="3155686" y="6417873"/>
            <a:ext cx="1236097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Palha Trama</a:t>
            </a:r>
          </a:p>
        </p:txBody>
      </p:sp>
      <p:sp>
        <p:nvSpPr>
          <p:cNvPr id="18" name="Retângulo 4918"/>
          <p:cNvSpPr/>
          <p:nvPr/>
        </p:nvSpPr>
        <p:spPr>
          <a:xfrm>
            <a:off x="4471755" y="6417873"/>
            <a:ext cx="1359923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Titânio Trama</a:t>
            </a:r>
          </a:p>
        </p:txBody>
      </p:sp>
      <p:sp>
        <p:nvSpPr>
          <p:cNvPr id="19" name="Retângulo: Cantos Arredondados 5956"/>
          <p:cNvSpPr/>
          <p:nvPr/>
        </p:nvSpPr>
        <p:spPr>
          <a:xfrm rot="10800000">
            <a:off x="4637971" y="6866819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1" name="Retângulo: Cantos Arredondados 5959"/>
          <p:cNvSpPr/>
          <p:nvPr/>
        </p:nvSpPr>
        <p:spPr>
          <a:xfrm rot="10800000">
            <a:off x="1934141" y="6866819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2" name="Retângulo: Cantos Arredondados 5961"/>
          <p:cNvSpPr/>
          <p:nvPr/>
        </p:nvSpPr>
        <p:spPr>
          <a:xfrm rot="10800000">
            <a:off x="3277801" y="6866819"/>
            <a:ext cx="1023620" cy="832485"/>
          </a:xfrm>
          <a:prstGeom prst="roundRect">
            <a:avLst>
              <a:gd name="adj" fmla="val 0"/>
            </a:avLst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4918"/>
          <p:cNvSpPr/>
          <p:nvPr/>
        </p:nvSpPr>
        <p:spPr>
          <a:xfrm>
            <a:off x="427990" y="941070"/>
            <a:ext cx="1323340" cy="45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Perola Urbana</a:t>
            </a:r>
          </a:p>
        </p:txBody>
      </p:sp>
      <p:sp>
        <p:nvSpPr>
          <p:cNvPr id="3" name="Retângulo 4918"/>
          <p:cNvSpPr/>
          <p:nvPr/>
        </p:nvSpPr>
        <p:spPr>
          <a:xfrm>
            <a:off x="1752917" y="99695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Pinole</a:t>
            </a:r>
          </a:p>
        </p:txBody>
      </p:sp>
      <p:sp>
        <p:nvSpPr>
          <p:cNvPr id="12" name="Retângulo 4918"/>
          <p:cNvSpPr/>
          <p:nvPr/>
        </p:nvSpPr>
        <p:spPr>
          <a:xfrm>
            <a:off x="3135947" y="102806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Preto Trama</a:t>
            </a:r>
          </a:p>
        </p:txBody>
      </p:sp>
      <p:sp>
        <p:nvSpPr>
          <p:cNvPr id="13" name="Retângulo 4918"/>
          <p:cNvSpPr/>
          <p:nvPr/>
        </p:nvSpPr>
        <p:spPr>
          <a:xfrm>
            <a:off x="4454842" y="947420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Rosa Glamour</a:t>
            </a:r>
          </a:p>
        </p:txBody>
      </p:sp>
      <p:sp>
        <p:nvSpPr>
          <p:cNvPr id="14" name="Retângulo 4918"/>
          <p:cNvSpPr/>
          <p:nvPr/>
        </p:nvSpPr>
        <p:spPr>
          <a:xfrm>
            <a:off x="5791517" y="100647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Rosa Infinito</a:t>
            </a:r>
          </a:p>
        </p:txBody>
      </p:sp>
      <p:sp>
        <p:nvSpPr>
          <p:cNvPr id="15" name="Retângulo 4918"/>
          <p:cNvSpPr/>
          <p:nvPr/>
        </p:nvSpPr>
        <p:spPr>
          <a:xfrm>
            <a:off x="431482" y="2508885"/>
            <a:ext cx="1323340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Verde Floresta</a:t>
            </a:r>
          </a:p>
        </p:txBody>
      </p:sp>
      <p:pic>
        <p:nvPicPr>
          <p:cNvPr id="45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73598" r="84558" b="10591"/>
          <a:stretch>
            <a:fillRect/>
          </a:stretch>
        </p:blipFill>
        <p:spPr bwMode="auto">
          <a:xfrm>
            <a:off x="574040" y="1449705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6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74059" r="76334" b="10130"/>
          <a:stretch>
            <a:fillRect/>
          </a:stretch>
        </p:blipFill>
        <p:spPr bwMode="auto">
          <a:xfrm>
            <a:off x="1902460" y="1455420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7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74483" r="67988" b="9706"/>
          <a:stretch>
            <a:fillRect/>
          </a:stretch>
        </p:blipFill>
        <p:spPr bwMode="auto">
          <a:xfrm>
            <a:off x="3275965" y="1449705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8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1" t="74059" r="59568" b="10130"/>
          <a:stretch>
            <a:fillRect/>
          </a:stretch>
        </p:blipFill>
        <p:spPr bwMode="auto">
          <a:xfrm>
            <a:off x="4604385" y="1455420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49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7" t="74338" r="51202" b="9851"/>
          <a:stretch>
            <a:fillRect/>
          </a:stretch>
        </p:blipFill>
        <p:spPr bwMode="auto">
          <a:xfrm>
            <a:off x="5932805" y="1442720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50" name="Imagem 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4" t="74423" r="42825" b="9766"/>
          <a:stretch>
            <a:fillRect/>
          </a:stretch>
        </p:blipFill>
        <p:spPr bwMode="auto">
          <a:xfrm>
            <a:off x="593090" y="2985770"/>
            <a:ext cx="1023620" cy="82740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sp>
        <p:nvSpPr>
          <p:cNvPr id="6" name="Retângulo 4918">
            <a:extLst>
              <a:ext uri="{FF2B5EF4-FFF2-40B4-BE49-F238E27FC236}">
                <a16:creationId xmlns:a16="http://schemas.microsoft.com/office/drawing/2014/main" id="{326EF4DE-B244-2469-F9AD-E3A79EEED35D}"/>
              </a:ext>
            </a:extLst>
          </p:cNvPr>
          <p:cNvSpPr/>
          <p:nvPr/>
        </p:nvSpPr>
        <p:spPr>
          <a:xfrm>
            <a:off x="512236" y="6411523"/>
            <a:ext cx="1161831" cy="395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spc="2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Linho Belga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37E1D33-F412-5B7F-3B5E-315E5161A4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134" y="6866818"/>
            <a:ext cx="1023620" cy="832485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Retângulo 631"/>
          <p:cNvSpPr/>
          <p:nvPr/>
        </p:nvSpPr>
        <p:spPr>
          <a:xfrm>
            <a:off x="0" y="0"/>
            <a:ext cx="7560310" cy="1069149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</a:br>
            <a:b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</a:b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36" name="Retângulo: Cantos Arredondados 146"/>
          <p:cNvSpPr/>
          <p:nvPr/>
        </p:nvSpPr>
        <p:spPr>
          <a:xfrm>
            <a:off x="2068195" y="9991725"/>
            <a:ext cx="226695" cy="193040"/>
          </a:xfrm>
          <a:prstGeom prst="roundRect">
            <a:avLst>
              <a:gd name="adj" fmla="val 5000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7" name="Retângulo: Cantos Arredondados 148"/>
          <p:cNvSpPr/>
          <p:nvPr/>
        </p:nvSpPr>
        <p:spPr>
          <a:xfrm>
            <a:off x="3525202" y="9975532"/>
            <a:ext cx="240665" cy="209550"/>
          </a:xfrm>
          <a:prstGeom prst="roundRect">
            <a:avLst>
              <a:gd name="adj" fmla="val 5000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8" name="Retângulo: Cantos Arredondados 65"/>
          <p:cNvSpPr/>
          <p:nvPr/>
        </p:nvSpPr>
        <p:spPr>
          <a:xfrm>
            <a:off x="2120582" y="9210992"/>
            <a:ext cx="3319145" cy="7810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9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Rua Wallace Barnes, 45 – distrito industrial</a:t>
            </a:r>
            <a:br>
              <a:rPr lang="pt-BR" sz="9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9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campinas – SP, 13054-701</a:t>
            </a:r>
            <a:br>
              <a:rPr lang="pt-BR" sz="9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9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(19)3225 – 0666</a:t>
            </a:r>
            <a:br>
              <a:rPr lang="pt-BR" sz="9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900" u="sng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atendimento@leosobmedida.com.br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57" name="Retângulo: Cantos Arredondados 5657"/>
          <p:cNvSpPr/>
          <p:nvPr/>
        </p:nvSpPr>
        <p:spPr>
          <a:xfrm>
            <a:off x="3765550" y="9975215"/>
            <a:ext cx="1798955" cy="1930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8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WWW.LEOSOBMEDIDA.COM.BR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3" name="Retângulo 633"/>
          <p:cNvSpPr/>
          <p:nvPr/>
        </p:nvSpPr>
        <p:spPr>
          <a:xfrm>
            <a:off x="1378902" y="2914967"/>
            <a:ext cx="2073275" cy="133921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2" name="Retângulo 632"/>
          <p:cNvSpPr/>
          <p:nvPr/>
        </p:nvSpPr>
        <p:spPr>
          <a:xfrm>
            <a:off x="3271202" y="3189287"/>
            <a:ext cx="2947670" cy="72199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32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Sob medida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4" name="Retângulo 634"/>
          <p:cNvSpPr/>
          <p:nvPr/>
        </p:nvSpPr>
        <p:spPr>
          <a:xfrm>
            <a:off x="3282632" y="3084195"/>
            <a:ext cx="2505710" cy="967105"/>
          </a:xfrm>
          <a:prstGeom prst="rect">
            <a:avLst/>
          </a:prstGeom>
          <a:noFill/>
          <a:ln w="28575"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5" name="Retângulo: Cantos Arredondados 150"/>
          <p:cNvSpPr/>
          <p:nvPr/>
        </p:nvSpPr>
        <p:spPr>
          <a:xfrm>
            <a:off x="3014027" y="9572307"/>
            <a:ext cx="215900" cy="187960"/>
          </a:xfrm>
          <a:prstGeom prst="roundRect">
            <a:avLst>
              <a:gd name="adj" fmla="val 5000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: Cantos Arredondados 5663"/>
          <p:cNvSpPr/>
          <p:nvPr/>
        </p:nvSpPr>
        <p:spPr>
          <a:xfrm>
            <a:off x="2237740" y="9991725"/>
            <a:ext cx="1181735" cy="1930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8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@LEOSOBMEDIDA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39370"/>
            <a:ext cx="7560310" cy="10768965"/>
          </a:xfrm>
          <a:prstGeom prst="rect">
            <a:avLst/>
          </a:prstGeom>
        </p:spPr>
      </p:pic>
      <p:sp>
        <p:nvSpPr>
          <p:cNvPr id="121" name="Retângulo 121"/>
          <p:cNvSpPr/>
          <p:nvPr/>
        </p:nvSpPr>
        <p:spPr>
          <a:xfrm>
            <a:off x="5056187" y="188912"/>
            <a:ext cx="2465705" cy="142303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20" name="Retângulo 120"/>
          <p:cNvSpPr/>
          <p:nvPr/>
        </p:nvSpPr>
        <p:spPr>
          <a:xfrm>
            <a:off x="56832" y="-953"/>
            <a:ext cx="5008880" cy="157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Somos uma empresa nova, mas contamos com mais de 75 anos de experiência do grupo Leo Madeiras em nosso DNA.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Fabricamos móveis sob medida, que são projetados, vendidos e montados através de uma rede de parceiros de alta confiança. Com 22.000 metros quadrados, estamos localizados estrategicamente em Campinas, um dos principais centros comerciais do país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25" name="Retângulo 125"/>
          <p:cNvSpPr/>
          <p:nvPr/>
        </p:nvSpPr>
        <p:spPr>
          <a:xfrm>
            <a:off x="150177" y="1669097"/>
            <a:ext cx="2576830" cy="185229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22" name="Retângulo 122"/>
          <p:cNvSpPr/>
          <p:nvPr/>
        </p:nvSpPr>
        <p:spPr>
          <a:xfrm>
            <a:off x="2833370" y="1633220"/>
            <a:ext cx="4650105" cy="1849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Nossos equipamentos de última geração, processos automatizados e equipes especializadas, nos permitem garantir a entrega do seu móvel pronto para montagem, com o melhor prazo de entrega do mercado.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E para inspirar seus projetos temos a disposição de nossos parceiros um moderno Show Room, com os últimos lançamentos em móveis sob medida e um software de projetos que permite desenvolver seus projetos sob medida apresentados em realidade 3D.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27" name="Retângulo 127"/>
          <p:cNvSpPr/>
          <p:nvPr/>
        </p:nvSpPr>
        <p:spPr>
          <a:xfrm>
            <a:off x="-5715" y="3441700"/>
            <a:ext cx="3763645" cy="729107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29" name="Retângulo 129"/>
          <p:cNvSpPr/>
          <p:nvPr/>
        </p:nvSpPr>
        <p:spPr>
          <a:xfrm>
            <a:off x="4114800" y="3453130"/>
            <a:ext cx="3075305" cy="208978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30" name="Retângulo 130"/>
          <p:cNvSpPr/>
          <p:nvPr/>
        </p:nvSpPr>
        <p:spPr>
          <a:xfrm>
            <a:off x="3451860" y="8280400"/>
            <a:ext cx="2211070" cy="478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SAIBA MAIS EM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31" name="Retângulo 131"/>
          <p:cNvSpPr/>
          <p:nvPr/>
        </p:nvSpPr>
        <p:spPr>
          <a:xfrm>
            <a:off x="4489450" y="8529320"/>
            <a:ext cx="3025775" cy="79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4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WWW.LEOSOBMEDIDA.COM.BR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32" name="Retângulo 132"/>
          <p:cNvSpPr/>
          <p:nvPr/>
        </p:nvSpPr>
        <p:spPr>
          <a:xfrm>
            <a:off x="3987800" y="9026525"/>
            <a:ext cx="2707005" cy="54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E SURPREENDA-SE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34" name="Retângulo 134"/>
          <p:cNvSpPr/>
          <p:nvPr/>
        </p:nvSpPr>
        <p:spPr>
          <a:xfrm>
            <a:off x="3394075" y="7664132"/>
            <a:ext cx="3265170" cy="30276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117"/>
          <p:cNvSpPr/>
          <p:nvPr/>
        </p:nvSpPr>
        <p:spPr>
          <a:xfrm>
            <a:off x="452120" y="709930"/>
            <a:ext cx="6826250" cy="1136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2° Opção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Inserção do painel/frentes laqueadas coringa.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módulo/painel inserido no promob abriremos a aba modelos.</a:t>
            </a:r>
          </a:p>
        </p:txBody>
      </p:sp>
      <p:sp>
        <p:nvSpPr>
          <p:cNvPr id="7" name="Retângulo 117"/>
          <p:cNvSpPr/>
          <p:nvPr/>
        </p:nvSpPr>
        <p:spPr>
          <a:xfrm>
            <a:off x="452120" y="5641340"/>
            <a:ext cx="6826250" cy="645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Clique em portas/frentes e selecione um de nossos painéis laqueados, menos os especiais.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" y="1905635"/>
            <a:ext cx="4667250" cy="3584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65" y="6348095"/>
            <a:ext cx="3616960" cy="38315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117"/>
          <p:cNvSpPr/>
          <p:nvPr/>
        </p:nvSpPr>
        <p:spPr>
          <a:xfrm>
            <a:off x="975360" y="584835"/>
            <a:ext cx="510921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3: Em laqueação selecione cartela de cores.</a:t>
            </a:r>
          </a:p>
        </p:txBody>
      </p:sp>
      <p:sp>
        <p:nvSpPr>
          <p:cNvPr id="7" name="Retângulo 117"/>
          <p:cNvSpPr/>
          <p:nvPr/>
        </p:nvSpPr>
        <p:spPr>
          <a:xfrm>
            <a:off x="160020" y="4899025"/>
            <a:ext cx="7410450" cy="975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4: De 2 cliques na porta/painel e vá em propriedades na aba dimensões ir em código cartela de cores e digite o código da cor desejada.</a:t>
            </a:r>
          </a:p>
        </p:txBody>
      </p:sp>
      <p:sp>
        <p:nvSpPr>
          <p:cNvPr id="8" name="Retângulo 117"/>
          <p:cNvSpPr/>
          <p:nvPr/>
        </p:nvSpPr>
        <p:spPr>
          <a:xfrm>
            <a:off x="373380" y="9086215"/>
            <a:ext cx="6826250" cy="1136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OBSERVAÇÃO: O código da cartela funcionará somente com a cartela de cores selecionada em modelos, caso contrário, não será inserido a cor desejada.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70" y="1167130"/>
            <a:ext cx="2738755" cy="3754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55" y="5888355"/>
            <a:ext cx="2741295" cy="31978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4803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33654" y="-12700"/>
            <a:ext cx="2480309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PEÇAS AVULSAS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89" name="Retângulo 5989"/>
          <p:cNvSpPr/>
          <p:nvPr/>
        </p:nvSpPr>
        <p:spPr>
          <a:xfrm>
            <a:off x="481330" y="579119"/>
            <a:ext cx="6581140" cy="866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AS PEÇAS AVULSAS SÃO PEÇAS COMPLEMENTARES PARA SEU AMBIENTE, DANDO UM ACABAMENTO MAIS DETALHISTA.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Retângulo 5989"/>
          <p:cNvSpPr/>
          <p:nvPr/>
        </p:nvSpPr>
        <p:spPr>
          <a:xfrm>
            <a:off x="305435" y="6297605"/>
            <a:ext cx="6932930" cy="413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MÃO AMIGA: Suporte fixação de painéis (sem bordo).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FILETE MIRANDA: Régua de 7mm de espessura com 34mm de altura (bordo somente em 1 longo).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REGUA EDITAVEL: Régua com todas as espessuras disponíveis, editável de uma medida mínima de 80mm x 140mm até 1800mm x 2720mm (bordo nos dois longos).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REGUA 30mm 1 BORDO: Régua de 30mm com todas as espessuras (bordo somente em 1 longo).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REGUA 30mm: Régua de 30mm com todas as espessuras</a:t>
            </a:r>
            <a:endParaRPr lang="pt-BR" sz="1600" dirty="0">
              <a:solidFill>
                <a:srgbClr val="000000"/>
              </a:solidFill>
              <a:latin typeface="Univers" panose="020B0603020202030204"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(sem bordo).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FECHAMENTO: Acompanha as medidas do configurador de dimensões (sem bordo).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" y="1616710"/>
            <a:ext cx="6581775" cy="44894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8" name="Retângulo 5989"/>
          <p:cNvSpPr/>
          <p:nvPr/>
        </p:nvSpPr>
        <p:spPr>
          <a:xfrm>
            <a:off x="1795780" y="579120"/>
            <a:ext cx="3981450" cy="481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MÃO AMIGA em seu projeto!</a:t>
            </a:r>
          </a:p>
        </p:txBody>
      </p:sp>
      <p:sp>
        <p:nvSpPr>
          <p:cNvPr id="9" name="Retângulo 5989"/>
          <p:cNvSpPr/>
          <p:nvPr/>
        </p:nvSpPr>
        <p:spPr>
          <a:xfrm>
            <a:off x="568325" y="1166495"/>
            <a:ext cx="6510655" cy="866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MÃO AMIGA depois selecione uma de nossas espessuras e arraste para seu ambiente.</a:t>
            </a:r>
          </a:p>
        </p:txBody>
      </p:sp>
      <p:sp>
        <p:nvSpPr>
          <p:cNvPr id="10" name="Retângulo 5989"/>
          <p:cNvSpPr/>
          <p:nvPr/>
        </p:nvSpPr>
        <p:spPr>
          <a:xfrm>
            <a:off x="657225" y="4944745"/>
            <a:ext cx="6421755" cy="866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Logo em seguida a MÃO AMIGA será inserida no seu ambiente.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" y="2322195"/>
            <a:ext cx="6654165" cy="23787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420" y="6146800"/>
            <a:ext cx="533400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8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9" name="Retângulo 5989"/>
          <p:cNvSpPr/>
          <p:nvPr/>
        </p:nvSpPr>
        <p:spPr>
          <a:xfrm>
            <a:off x="1539875" y="788670"/>
            <a:ext cx="447802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FILETE MIRANDA em seu projeto!</a:t>
            </a:r>
          </a:p>
        </p:txBody>
      </p:sp>
      <p:sp>
        <p:nvSpPr>
          <p:cNvPr id="10" name="Retângulo 5989"/>
          <p:cNvSpPr/>
          <p:nvPr/>
        </p:nvSpPr>
        <p:spPr>
          <a:xfrm>
            <a:off x="568325" y="1337310"/>
            <a:ext cx="6421755" cy="866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FILETE MIRANDA depois selecione nosso modelo disponível e arraste para seu ambiente.</a:t>
            </a:r>
          </a:p>
        </p:txBody>
      </p:sp>
      <p:sp>
        <p:nvSpPr>
          <p:cNvPr id="11" name="Retângulo 5989"/>
          <p:cNvSpPr/>
          <p:nvPr/>
        </p:nvSpPr>
        <p:spPr>
          <a:xfrm>
            <a:off x="455295" y="4968240"/>
            <a:ext cx="6421755" cy="866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FILETE MIRANDA será inserido no seu ambiente.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" y="2396490"/>
            <a:ext cx="6309360" cy="2467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" y="6014085"/>
            <a:ext cx="7306945" cy="19094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9" name="Retângulo 5989"/>
          <p:cNvSpPr/>
          <p:nvPr/>
        </p:nvSpPr>
        <p:spPr>
          <a:xfrm>
            <a:off x="1539875" y="788670"/>
            <a:ext cx="447802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REGUA EDITAVEL em seu projeto!</a:t>
            </a:r>
          </a:p>
        </p:txBody>
      </p:sp>
      <p:sp>
        <p:nvSpPr>
          <p:cNvPr id="8" name="Retângulo 5989"/>
          <p:cNvSpPr/>
          <p:nvPr/>
        </p:nvSpPr>
        <p:spPr>
          <a:xfrm>
            <a:off x="316492" y="1450561"/>
            <a:ext cx="7349600" cy="99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REGUA EDITAVEL depois selecione um de nossos modelos disponíveis e arraste para seu ambiente.</a:t>
            </a:r>
          </a:p>
        </p:txBody>
      </p:sp>
      <p:sp>
        <p:nvSpPr>
          <p:cNvPr id="10" name="Retângulo 5989"/>
          <p:cNvSpPr/>
          <p:nvPr/>
        </p:nvSpPr>
        <p:spPr>
          <a:xfrm>
            <a:off x="454659" y="4775303"/>
            <a:ext cx="6647815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REGUA EDITAVEL será inserida no seu ambiente.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" y="2689860"/>
            <a:ext cx="6288405" cy="1889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" y="5463540"/>
            <a:ext cx="7143750" cy="17519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8" name="Retângulo 5989"/>
          <p:cNvSpPr/>
          <p:nvPr/>
        </p:nvSpPr>
        <p:spPr>
          <a:xfrm>
            <a:off x="1264920" y="1050925"/>
            <a:ext cx="5241897" cy="546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REGUA 30mm 1 BORDO em seu projeto!</a:t>
            </a:r>
          </a:p>
        </p:txBody>
      </p:sp>
      <p:sp>
        <p:nvSpPr>
          <p:cNvPr id="14" name="Retângulo 5989"/>
          <p:cNvSpPr/>
          <p:nvPr/>
        </p:nvSpPr>
        <p:spPr>
          <a:xfrm>
            <a:off x="98134" y="1811020"/>
            <a:ext cx="7376105" cy="99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REGUA 30mm 1 BORDO depois selecione um de nossos modelos disponíveis e arraste para seu ambiente.</a:t>
            </a:r>
          </a:p>
        </p:txBody>
      </p:sp>
      <p:sp>
        <p:nvSpPr>
          <p:cNvPr id="15" name="Retângulo 5989"/>
          <p:cNvSpPr/>
          <p:nvPr/>
        </p:nvSpPr>
        <p:spPr>
          <a:xfrm>
            <a:off x="150018" y="5345906"/>
            <a:ext cx="7272337" cy="683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REGUA 30mm 1 BORDO será inserida no seu ambiente.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" y="3077210"/>
            <a:ext cx="5869305" cy="2019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" y="6242685"/>
            <a:ext cx="7112000" cy="16643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9" name="Retângulo 5989"/>
          <p:cNvSpPr/>
          <p:nvPr/>
        </p:nvSpPr>
        <p:spPr>
          <a:xfrm>
            <a:off x="1539875" y="788670"/>
            <a:ext cx="447802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REGUA 30mm em seu projeto!</a:t>
            </a:r>
          </a:p>
        </p:txBody>
      </p:sp>
      <p:sp>
        <p:nvSpPr>
          <p:cNvPr id="8" name="Retângulo 5989"/>
          <p:cNvSpPr/>
          <p:nvPr/>
        </p:nvSpPr>
        <p:spPr>
          <a:xfrm>
            <a:off x="321311" y="1441768"/>
            <a:ext cx="6878954" cy="99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REGUA 30mm depois selecione um de nossos modelos disponíveis e arraste para seu ambiente.</a:t>
            </a:r>
          </a:p>
        </p:txBody>
      </p:sp>
      <p:sp>
        <p:nvSpPr>
          <p:cNvPr id="10" name="Retângulo 5989"/>
          <p:cNvSpPr/>
          <p:nvPr/>
        </p:nvSpPr>
        <p:spPr>
          <a:xfrm>
            <a:off x="622383" y="4905057"/>
            <a:ext cx="6276809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REGUA 30mm será inserida no seu ambiente.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2641600"/>
            <a:ext cx="6744970" cy="1955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" y="5737860"/>
            <a:ext cx="6878955" cy="17932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9" name="Retângulo 5989"/>
          <p:cNvSpPr/>
          <p:nvPr/>
        </p:nvSpPr>
        <p:spPr>
          <a:xfrm>
            <a:off x="1539875" y="788670"/>
            <a:ext cx="447802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FECHAMENTO em seu projeto!</a:t>
            </a:r>
          </a:p>
        </p:txBody>
      </p:sp>
      <p:sp>
        <p:nvSpPr>
          <p:cNvPr id="8" name="Retângulo 5989"/>
          <p:cNvSpPr/>
          <p:nvPr/>
        </p:nvSpPr>
        <p:spPr>
          <a:xfrm>
            <a:off x="310169" y="1425713"/>
            <a:ext cx="6952035" cy="99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DORMITÓRIOS depois selecione o Fechamento (5006) e arraste para seu ambiente.</a:t>
            </a:r>
          </a:p>
        </p:txBody>
      </p:sp>
      <p:sp>
        <p:nvSpPr>
          <p:cNvPr id="10" name="Retângulo 5989"/>
          <p:cNvSpPr/>
          <p:nvPr/>
        </p:nvSpPr>
        <p:spPr>
          <a:xfrm>
            <a:off x="382731" y="4879588"/>
            <a:ext cx="6806909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Fechamento (5006) será inserida no seu ambiente.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" y="2543810"/>
            <a:ext cx="6527800" cy="2131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80" y="5656580"/>
            <a:ext cx="2628900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20403" y="-12700"/>
            <a:ext cx="259080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GALLARDO PALHA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23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89" name="Retângulo 5989"/>
          <p:cNvSpPr/>
          <p:nvPr/>
        </p:nvSpPr>
        <p:spPr>
          <a:xfrm>
            <a:off x="313372" y="735110"/>
            <a:ext cx="6932930" cy="1296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Gallardo palha é um produto versátil pode ser usado na sala, copa ou cozinha. É perfeito para dar aquele toque natural ao ambiente, ótimo para quem gosta de uma decoração cheia de tendência e do aconchego que esse material aliado a madeiras traz!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88" name="Retângulo 88"/>
          <p:cNvSpPr/>
          <p:nvPr/>
        </p:nvSpPr>
        <p:spPr>
          <a:xfrm>
            <a:off x="366712" y="2827020"/>
            <a:ext cx="6699250" cy="309372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87" name="Retângulo 87"/>
          <p:cNvSpPr/>
          <p:nvPr/>
        </p:nvSpPr>
        <p:spPr>
          <a:xfrm>
            <a:off x="1086167" y="2087880"/>
            <a:ext cx="5260340" cy="4572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66700" dist="50800" dir="8100000" sx="101000" sy="101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68" name="Retângulo 5968"/>
          <p:cNvSpPr/>
          <p:nvPr/>
        </p:nvSpPr>
        <p:spPr>
          <a:xfrm>
            <a:off x="4458335" y="7054215"/>
            <a:ext cx="2743200" cy="23660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7458075"/>
            <a:ext cx="3686810" cy="1504950"/>
          </a:xfrm>
          <a:prstGeom prst="rect">
            <a:avLst/>
          </a:prstGeom>
        </p:spPr>
      </p:pic>
      <p:sp>
        <p:nvSpPr>
          <p:cNvPr id="3" name="Retângulo 269931">
            <a:extLst>
              <a:ext uri="{FF2B5EF4-FFF2-40B4-BE49-F238E27FC236}">
                <a16:creationId xmlns:a16="http://schemas.microsoft.com/office/drawing/2014/main" id="{8005839E-D493-D3C3-8E49-60C02C927EED}"/>
              </a:ext>
            </a:extLst>
          </p:cNvPr>
          <p:cNvSpPr/>
          <p:nvPr/>
        </p:nvSpPr>
        <p:spPr>
          <a:xfrm>
            <a:off x="423068" y="95773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tângulo 115"/>
          <p:cNvSpPr/>
          <p:nvPr/>
        </p:nvSpPr>
        <p:spPr>
          <a:xfrm flipH="1">
            <a:off x="3001010" y="3621405"/>
            <a:ext cx="4558665" cy="362140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96" name="Retângulo 96"/>
          <p:cNvSpPr/>
          <p:nvPr/>
        </p:nvSpPr>
        <p:spPr>
          <a:xfrm flipH="1">
            <a:off x="3001645" y="7242810"/>
            <a:ext cx="4558030" cy="34486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97" name="Retângulo 97"/>
          <p:cNvSpPr/>
          <p:nvPr/>
        </p:nvSpPr>
        <p:spPr>
          <a:xfrm>
            <a:off x="3001010" y="0"/>
            <a:ext cx="4558665" cy="36214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35" name="Retângulo 35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2" name="Retângulo 72"/>
          <p:cNvSpPr/>
          <p:nvPr/>
        </p:nvSpPr>
        <p:spPr>
          <a:xfrm>
            <a:off x="2924810" y="76200"/>
            <a:ext cx="76200" cy="1061593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V="1">
            <a:off x="6235700" y="317"/>
            <a:ext cx="1323975" cy="4470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4" name="Retângulo 5774"/>
          <p:cNvSpPr/>
          <p:nvPr/>
        </p:nvSpPr>
        <p:spPr>
          <a:xfrm>
            <a:off x="6398895" y="25400"/>
            <a:ext cx="110045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INDICE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grpSp>
        <p:nvGrpSpPr>
          <p:cNvPr id="229" name="Agrupar 229"/>
          <p:cNvGrpSpPr/>
          <p:nvPr/>
        </p:nvGrpSpPr>
        <p:grpSpPr>
          <a:xfrm>
            <a:off x="237946" y="297089"/>
            <a:ext cx="2294116" cy="641441"/>
            <a:chOff x="396815" y="-17824"/>
            <a:chExt cx="2294627" cy="643434"/>
          </a:xfrm>
        </p:grpSpPr>
        <p:sp>
          <p:nvSpPr>
            <p:cNvPr id="170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1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r>
                <a:rPr lang="pt-BR"/>
                <a:t>‘</a:t>
              </a:r>
            </a:p>
          </p:txBody>
        </p:sp>
        <p:sp>
          <p:nvSpPr>
            <p:cNvPr id="172" name="Retângulo 172"/>
            <p:cNvSpPr/>
            <p:nvPr/>
          </p:nvSpPr>
          <p:spPr>
            <a:xfrm>
              <a:off x="754400" y="-17824"/>
              <a:ext cx="159420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freggio 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01 até Pag.02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sp>
        <p:nvSpPr>
          <p:cNvPr id="11" name="Retângulo 170"/>
          <p:cNvSpPr/>
          <p:nvPr/>
        </p:nvSpPr>
        <p:spPr>
          <a:xfrm>
            <a:off x="237490" y="1028065"/>
            <a:ext cx="361950" cy="300990"/>
          </a:xfrm>
          <a:prstGeom prst="rect">
            <a:avLst/>
          </a:prstGeom>
          <a:noFill/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2" name="Retângulo 171"/>
          <p:cNvSpPr/>
          <p:nvPr/>
        </p:nvSpPr>
        <p:spPr>
          <a:xfrm>
            <a:off x="599440" y="1285875"/>
            <a:ext cx="1931670" cy="4572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3" name="Retângulo 172"/>
          <p:cNvSpPr/>
          <p:nvPr/>
        </p:nvSpPr>
        <p:spPr>
          <a:xfrm>
            <a:off x="595630" y="995680"/>
            <a:ext cx="1593215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t-BR" sz="14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piettra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" name="Retângulo 179"/>
          <p:cNvSpPr/>
          <p:nvPr/>
        </p:nvSpPr>
        <p:spPr>
          <a:xfrm>
            <a:off x="600075" y="1350645"/>
            <a:ext cx="1931035" cy="300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Pag. 03 até Pag. 06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grpSp>
        <p:nvGrpSpPr>
          <p:cNvPr id="15" name="Agrupar 229"/>
          <p:cNvGrpSpPr/>
          <p:nvPr/>
        </p:nvGrpSpPr>
        <p:grpSpPr>
          <a:xfrm>
            <a:off x="236041" y="1715770"/>
            <a:ext cx="2294116" cy="655955"/>
            <a:chOff x="396815" y="-32383"/>
            <a:chExt cx="2294627" cy="657993"/>
          </a:xfrm>
        </p:grpSpPr>
        <p:sp>
          <p:nvSpPr>
            <p:cNvPr id="1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8" name="Retângulo 172"/>
            <p:cNvSpPr/>
            <p:nvPr/>
          </p:nvSpPr>
          <p:spPr>
            <a:xfrm>
              <a:off x="756305" y="-32383"/>
              <a:ext cx="1592300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Maranello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07 até Pag. 09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0" name="Agrupar 229"/>
          <p:cNvGrpSpPr/>
          <p:nvPr/>
        </p:nvGrpSpPr>
        <p:grpSpPr>
          <a:xfrm>
            <a:off x="235406" y="2441575"/>
            <a:ext cx="2312671" cy="655955"/>
            <a:chOff x="396815" y="-32383"/>
            <a:chExt cx="2313186" cy="657993"/>
          </a:xfrm>
        </p:grpSpPr>
        <p:sp>
          <p:nvSpPr>
            <p:cNvPr id="2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</a:t>
              </a:r>
              <a:endParaRPr lang="pt-BR" sz="1100" dirty="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3" name="Retângulo 172"/>
            <p:cNvSpPr/>
            <p:nvPr/>
          </p:nvSpPr>
          <p:spPr>
            <a:xfrm>
              <a:off x="758846" y="-32383"/>
              <a:ext cx="195115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Armários Premium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10 até Pag. 11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5" name="Agrupar 229"/>
          <p:cNvGrpSpPr/>
          <p:nvPr/>
        </p:nvGrpSpPr>
        <p:grpSpPr>
          <a:xfrm>
            <a:off x="257631" y="3137535"/>
            <a:ext cx="2294116" cy="655955"/>
            <a:chOff x="396815" y="-32383"/>
            <a:chExt cx="2294627" cy="657993"/>
          </a:xfrm>
        </p:grpSpPr>
        <p:sp>
          <p:nvSpPr>
            <p:cNvPr id="2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8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Laqueados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12 até Pag. 15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0" name="Agrupar 229"/>
          <p:cNvGrpSpPr/>
          <p:nvPr/>
        </p:nvGrpSpPr>
        <p:grpSpPr>
          <a:xfrm>
            <a:off x="256996" y="4568190"/>
            <a:ext cx="2294116" cy="655955"/>
            <a:chOff x="396815" y="-32383"/>
            <a:chExt cx="2294627" cy="657993"/>
          </a:xfrm>
        </p:grpSpPr>
        <p:sp>
          <p:nvSpPr>
            <p:cNvPr id="3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3" name="Retângulo 172"/>
            <p:cNvSpPr/>
            <p:nvPr/>
          </p:nvSpPr>
          <p:spPr>
            <a:xfrm>
              <a:off x="759481" y="-32383"/>
              <a:ext cx="158912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Gallardo Palha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23 até Pag. 24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6" name="Agrupar 229"/>
          <p:cNvGrpSpPr/>
          <p:nvPr/>
        </p:nvGrpSpPr>
        <p:grpSpPr>
          <a:xfrm>
            <a:off x="255726" y="5275580"/>
            <a:ext cx="2740660" cy="655955"/>
            <a:chOff x="396815" y="-32383"/>
            <a:chExt cx="2741270" cy="657993"/>
          </a:xfrm>
        </p:grpSpPr>
        <p:sp>
          <p:nvSpPr>
            <p:cNvPr id="3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9" name="Retângulo 172"/>
            <p:cNvSpPr/>
            <p:nvPr/>
          </p:nvSpPr>
          <p:spPr>
            <a:xfrm>
              <a:off x="760751" y="-32383"/>
              <a:ext cx="23773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Rometal - vesto e RM257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25 até Pag. 29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1" name="Agrupar 229"/>
          <p:cNvGrpSpPr/>
          <p:nvPr/>
        </p:nvGrpSpPr>
        <p:grpSpPr>
          <a:xfrm>
            <a:off x="255091" y="5988685"/>
            <a:ext cx="2294116" cy="655955"/>
            <a:chOff x="396815" y="-32383"/>
            <a:chExt cx="2294627" cy="657993"/>
          </a:xfrm>
        </p:grpSpPr>
        <p:sp>
          <p:nvSpPr>
            <p:cNvPr id="4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4" name="Retângulo 172"/>
            <p:cNvSpPr/>
            <p:nvPr/>
          </p:nvSpPr>
          <p:spPr>
            <a:xfrm>
              <a:off x="762656" y="-32383"/>
              <a:ext cx="1585948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Zen</a:t>
              </a:r>
            </a:p>
          </p:txBody>
        </p:sp>
        <p:sp>
          <p:nvSpPr>
            <p:cNvPr id="4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30 até Pag. 33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6" name="Agrupar 229"/>
          <p:cNvGrpSpPr/>
          <p:nvPr/>
        </p:nvGrpSpPr>
        <p:grpSpPr>
          <a:xfrm>
            <a:off x="234771" y="6695440"/>
            <a:ext cx="2294116" cy="655955"/>
            <a:chOff x="396815" y="-32383"/>
            <a:chExt cx="2294627" cy="657993"/>
          </a:xfrm>
        </p:grpSpPr>
        <p:sp>
          <p:nvSpPr>
            <p:cNvPr id="4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9" name="Retângulo 172"/>
            <p:cNvSpPr/>
            <p:nvPr/>
          </p:nvSpPr>
          <p:spPr>
            <a:xfrm>
              <a:off x="758210" y="-32383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 Paileo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34 até Pag. 35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1" name="Agrupar 229"/>
          <p:cNvGrpSpPr/>
          <p:nvPr/>
        </p:nvGrpSpPr>
        <p:grpSpPr>
          <a:xfrm>
            <a:off x="234136" y="7421245"/>
            <a:ext cx="2294116" cy="655955"/>
            <a:chOff x="396815" y="-32383"/>
            <a:chExt cx="2294627" cy="657993"/>
          </a:xfrm>
        </p:grpSpPr>
        <p:sp>
          <p:nvSpPr>
            <p:cNvPr id="5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4" name="Retângulo 172"/>
            <p:cNvSpPr/>
            <p:nvPr/>
          </p:nvSpPr>
          <p:spPr>
            <a:xfrm>
              <a:off x="758210" y="-32383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Painel movie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36 até Pag. 37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6" name="Agrupar 229"/>
          <p:cNvGrpSpPr/>
          <p:nvPr/>
        </p:nvGrpSpPr>
        <p:grpSpPr>
          <a:xfrm>
            <a:off x="256361" y="8104505"/>
            <a:ext cx="2667636" cy="655955"/>
            <a:chOff x="396815" y="-32383"/>
            <a:chExt cx="2668230" cy="657993"/>
          </a:xfrm>
        </p:grpSpPr>
        <p:sp>
          <p:nvSpPr>
            <p:cNvPr id="5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9" name="Retângulo 172"/>
            <p:cNvSpPr/>
            <p:nvPr/>
          </p:nvSpPr>
          <p:spPr>
            <a:xfrm>
              <a:off x="758846" y="-32383"/>
              <a:ext cx="230619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de correr movie</a:t>
              </a:r>
            </a:p>
          </p:txBody>
        </p:sp>
        <p:sp>
          <p:nvSpPr>
            <p:cNvPr id="6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38 até Pag. 41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1" name="Agrupar 229"/>
          <p:cNvGrpSpPr/>
          <p:nvPr/>
        </p:nvGrpSpPr>
        <p:grpSpPr>
          <a:xfrm>
            <a:off x="255726" y="8804910"/>
            <a:ext cx="2294116" cy="655955"/>
            <a:chOff x="396815" y="-32383"/>
            <a:chExt cx="2294627" cy="657993"/>
          </a:xfrm>
        </p:grpSpPr>
        <p:sp>
          <p:nvSpPr>
            <p:cNvPr id="6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4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sorrento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42 até Pag. 43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6" name="Agrupar 229"/>
          <p:cNvGrpSpPr/>
          <p:nvPr/>
        </p:nvGrpSpPr>
        <p:grpSpPr>
          <a:xfrm>
            <a:off x="254456" y="9525000"/>
            <a:ext cx="2294116" cy="655955"/>
            <a:chOff x="396815" y="-32383"/>
            <a:chExt cx="2294627" cy="657993"/>
          </a:xfrm>
        </p:grpSpPr>
        <p:sp>
          <p:nvSpPr>
            <p:cNvPr id="6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9" name="Retângulo 172"/>
            <p:cNvSpPr/>
            <p:nvPr/>
          </p:nvSpPr>
          <p:spPr>
            <a:xfrm>
              <a:off x="763292" y="-32383"/>
              <a:ext cx="1585313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yellow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7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44 até Pag. 50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" name="Agrupar 229"/>
          <p:cNvGrpSpPr/>
          <p:nvPr/>
        </p:nvGrpSpPr>
        <p:grpSpPr>
          <a:xfrm>
            <a:off x="250646" y="3850640"/>
            <a:ext cx="2294116" cy="655955"/>
            <a:chOff x="396815" y="-32383"/>
            <a:chExt cx="2294627" cy="657993"/>
          </a:xfrm>
        </p:grpSpPr>
        <p:sp>
          <p:nvSpPr>
            <p:cNvPr id="4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7" name="Retângulo 172"/>
            <p:cNvSpPr/>
            <p:nvPr/>
          </p:nvSpPr>
          <p:spPr>
            <a:xfrm>
              <a:off x="759481" y="-32383"/>
              <a:ext cx="158912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chemeClr val="tx1"/>
                  </a:solidFill>
                  <a:effectLst/>
                  <a:latin typeface="Univers" panose="020B0603020202030204"/>
                  <a:ea typeface="Calibri" panose="020F0502020204030204"/>
                </a:rPr>
                <a:t>Peças Avulsas</a:t>
              </a:r>
            </a:p>
          </p:txBody>
        </p:sp>
        <p:sp>
          <p:nvSpPr>
            <p:cNvPr id="8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16 até Pag. 22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9" name="Retângulo 5989"/>
          <p:cNvSpPr/>
          <p:nvPr/>
        </p:nvSpPr>
        <p:spPr>
          <a:xfrm>
            <a:off x="234315" y="534670"/>
            <a:ext cx="732536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inserido no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promob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abriremos a aba modelos.</a:t>
            </a:r>
          </a:p>
        </p:txBody>
      </p:sp>
      <p:sp>
        <p:nvSpPr>
          <p:cNvPr id="8" name="Retângulo 5989"/>
          <p:cNvSpPr/>
          <p:nvPr/>
        </p:nvSpPr>
        <p:spPr>
          <a:xfrm>
            <a:off x="587375" y="4245610"/>
            <a:ext cx="6399530" cy="525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Clique em portas/frentes e selecione “Gallardo palha”</a:t>
            </a:r>
          </a:p>
        </p:txBody>
      </p:sp>
      <p:sp>
        <p:nvSpPr>
          <p:cNvPr id="10" name="Retângulo 5989"/>
          <p:cNvSpPr/>
          <p:nvPr/>
        </p:nvSpPr>
        <p:spPr>
          <a:xfrm>
            <a:off x="455295" y="7659370"/>
            <a:ext cx="6992427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Gallardo palha será inserida em seu ambiente.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20" y="1103630"/>
            <a:ext cx="4077970" cy="3132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25" y="4779645"/>
            <a:ext cx="2438400" cy="28181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425" y="8230235"/>
            <a:ext cx="2298700" cy="20072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1049" y="17531"/>
            <a:ext cx="282194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LINHAS ROMETAL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13017" y="10298430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" name="Retângulo: Cantos Arredondados 13"/>
          <p:cNvSpPr/>
          <p:nvPr/>
        </p:nvSpPr>
        <p:spPr>
          <a:xfrm>
            <a:off x="-14605" y="982345"/>
            <a:ext cx="7574280" cy="2771775"/>
          </a:xfrm>
          <a:prstGeom prst="roundRect">
            <a:avLst>
              <a:gd name="adj" fmla="val 9849"/>
            </a:avLst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5" name="Retângulo 3"/>
          <p:cNvSpPr>
            <a:spLocks noChangeArrowheads="1"/>
          </p:cNvSpPr>
          <p:nvPr/>
        </p:nvSpPr>
        <p:spPr bwMode="auto">
          <a:xfrm>
            <a:off x="-14605" y="816927"/>
            <a:ext cx="3724275" cy="30289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0D4633"/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pt-BR"/>
          </a:p>
        </p:txBody>
      </p:sp>
      <p:sp>
        <p:nvSpPr>
          <p:cNvPr id="95" name="Retângulo 95"/>
          <p:cNvSpPr/>
          <p:nvPr/>
        </p:nvSpPr>
        <p:spPr>
          <a:xfrm>
            <a:off x="3715385" y="1007427"/>
            <a:ext cx="3790950" cy="2105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spc="25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O puxador da linha Touch foi desenvolvido com foco em design, conforto e funcionalidade. A possibilidade de aplicação de fita de borda na parte frontal do perfil faz dele uma excelente opção para o seu projeto!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1" name="Retângulo 101"/>
          <p:cNvSpPr/>
          <p:nvPr/>
        </p:nvSpPr>
        <p:spPr>
          <a:xfrm>
            <a:off x="4824730" y="2967037"/>
            <a:ext cx="1562100" cy="14478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640" name="Retângulo 5640"/>
          <p:cNvSpPr/>
          <p:nvPr/>
        </p:nvSpPr>
        <p:spPr>
          <a:xfrm>
            <a:off x="4020185" y="268922"/>
            <a:ext cx="316801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641" name="Retângulo 5641"/>
          <p:cNvSpPr/>
          <p:nvPr/>
        </p:nvSpPr>
        <p:spPr>
          <a:xfrm>
            <a:off x="4359275" y="323532"/>
            <a:ext cx="271081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PUXADOR RM-257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7" name="Retângulo: Cantos Arredondados 22"/>
          <p:cNvSpPr/>
          <p:nvPr/>
        </p:nvSpPr>
        <p:spPr>
          <a:xfrm>
            <a:off x="233045" y="4884737"/>
            <a:ext cx="7086600" cy="45085"/>
          </a:xfrm>
          <a:prstGeom prst="roundRect">
            <a:avLst>
              <a:gd name="adj" fmla="val 50000"/>
            </a:avLst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2" name="Retângulo 102"/>
          <p:cNvSpPr/>
          <p:nvPr/>
        </p:nvSpPr>
        <p:spPr>
          <a:xfrm>
            <a:off x="47625" y="4533582"/>
            <a:ext cx="7464425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libri" panose="020F0502020204030204"/>
              </a:rPr>
              <a:t>Perfil RM-257 disponível para linha de dormitórios, portas de MDF e vidros.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36" name="Retângulo 5636"/>
          <p:cNvSpPr/>
          <p:nvPr/>
        </p:nvSpPr>
        <p:spPr>
          <a:xfrm>
            <a:off x="214630" y="5038407"/>
            <a:ext cx="316801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637" name="Retângulo 5637"/>
          <p:cNvSpPr/>
          <p:nvPr/>
        </p:nvSpPr>
        <p:spPr>
          <a:xfrm>
            <a:off x="477520" y="5087302"/>
            <a:ext cx="271081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CABIDEIROS VESTO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35" name="Retângulo 5635"/>
          <p:cNvSpPr/>
          <p:nvPr/>
        </p:nvSpPr>
        <p:spPr>
          <a:xfrm>
            <a:off x="4445" y="5640387"/>
            <a:ext cx="3721100" cy="238506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4" name="Retângulo 3"/>
          <p:cNvSpPr/>
          <p:nvPr/>
        </p:nvSpPr>
        <p:spPr>
          <a:xfrm>
            <a:off x="3718560" y="5472112"/>
            <a:ext cx="3836670" cy="27241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0D4633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3" name="Retângulo 103"/>
          <p:cNvSpPr/>
          <p:nvPr/>
        </p:nvSpPr>
        <p:spPr>
          <a:xfrm>
            <a:off x="5715" y="5952172"/>
            <a:ext cx="3600450" cy="201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  <a:cs typeface="Calibri" panose="020F0502020204030204"/>
              </a:rPr>
              <a:t>Versatilidade e personalização, um cabideiro versátil que possibilita diferentes formas de personalização! Escolha o lado do cabideiro, tendo a opção de aplicar fita de borda na parte frontal ou não.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9" name="Retângulo 109"/>
          <p:cNvSpPr/>
          <p:nvPr/>
        </p:nvSpPr>
        <p:spPr>
          <a:xfrm>
            <a:off x="462280" y="8110537"/>
            <a:ext cx="2876550" cy="153352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9" name="Retângulo 29"/>
          <p:cNvSpPr/>
          <p:nvPr/>
        </p:nvSpPr>
        <p:spPr>
          <a:xfrm>
            <a:off x="260985" y="9864407"/>
            <a:ext cx="7029450" cy="37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libri" panose="020F0502020204030204"/>
              </a:rPr>
              <a:t>Disponíveis nas cores: Titânio, Novo Bronze, Alumínio e Preto.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13017" y="10298430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" name="Retângulo 5989"/>
          <p:cNvSpPr/>
          <p:nvPr/>
        </p:nvSpPr>
        <p:spPr>
          <a:xfrm>
            <a:off x="604230" y="8615045"/>
            <a:ext cx="6491232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Em seguida 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vesto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será inserido no seu projeto.</a:t>
            </a:r>
          </a:p>
        </p:txBody>
      </p:sp>
      <p:sp>
        <p:nvSpPr>
          <p:cNvPr id="6" name="Retângulo 5989"/>
          <p:cNvSpPr/>
          <p:nvPr/>
        </p:nvSpPr>
        <p:spPr>
          <a:xfrm>
            <a:off x="463578" y="5163406"/>
            <a:ext cx="6631884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Clicar no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vesto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 inserir ou arraste para o local desejado.</a:t>
            </a:r>
          </a:p>
        </p:txBody>
      </p:sp>
      <p:sp>
        <p:nvSpPr>
          <p:cNvPr id="7" name="Retângulo 5989"/>
          <p:cNvSpPr/>
          <p:nvPr/>
        </p:nvSpPr>
        <p:spPr>
          <a:xfrm>
            <a:off x="361949" y="654050"/>
            <a:ext cx="6884035" cy="1021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1° OPÇÃO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Dentro do construtor de armários na aba internos 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vesto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estará disponível.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38" y="1720850"/>
            <a:ext cx="3489960" cy="3429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101" y="5816186"/>
            <a:ext cx="2362835" cy="2710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987" y="9139555"/>
            <a:ext cx="2679065" cy="103060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13017" y="10298430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5989"/>
          <p:cNvSpPr/>
          <p:nvPr/>
        </p:nvSpPr>
        <p:spPr>
          <a:xfrm>
            <a:off x="1180465" y="5710555"/>
            <a:ext cx="5433695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Abrir a aba agregados e selecionar “Vesto”</a:t>
            </a:r>
          </a:p>
        </p:txBody>
      </p:sp>
      <p:sp>
        <p:nvSpPr>
          <p:cNvPr id="7" name="Retângulo 5989"/>
          <p:cNvSpPr/>
          <p:nvPr/>
        </p:nvSpPr>
        <p:spPr>
          <a:xfrm>
            <a:off x="817880" y="640715"/>
            <a:ext cx="6159500" cy="1021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2° OPÇÃO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Ao inserir o armário de canto L abrir: Ferramentas e propriedades.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90" y="1906270"/>
            <a:ext cx="4440555" cy="3668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45" y="6419850"/>
            <a:ext cx="4305300" cy="33451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13017" y="10298430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" name="Retângulo 5989"/>
          <p:cNvSpPr/>
          <p:nvPr/>
        </p:nvSpPr>
        <p:spPr>
          <a:xfrm>
            <a:off x="407670" y="846455"/>
            <a:ext cx="686562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Ao substituir todos os agregados, será inserido o vesto no módulo de canto.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70" y="1736090"/>
            <a:ext cx="445770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640" y="5072380"/>
            <a:ext cx="3086100" cy="44862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29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13017" y="10298430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95" name="Retângulo 95"/>
          <p:cNvSpPr/>
          <p:nvPr/>
        </p:nvSpPr>
        <p:spPr>
          <a:xfrm>
            <a:off x="3715385" y="1007427"/>
            <a:ext cx="3790950" cy="2105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spc="25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O puxador da linha Touch foi desenvolvido com foco em design, conforto e funcionalidade. A possibilidade de aplicação de fita de borda na parte frontal do perfil faz dele uma excelente opção para o seu projeto!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5989"/>
          <p:cNvSpPr/>
          <p:nvPr/>
        </p:nvSpPr>
        <p:spPr>
          <a:xfrm>
            <a:off x="407670" y="646430"/>
            <a:ext cx="686562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armário do construtor inserido no projeto ir em modelos Portas/frentes e selecionar LEO257.</a:t>
            </a:r>
          </a:p>
        </p:txBody>
      </p:sp>
      <p:sp>
        <p:nvSpPr>
          <p:cNvPr id="5" name="Retângulo 5989"/>
          <p:cNvSpPr/>
          <p:nvPr/>
        </p:nvSpPr>
        <p:spPr>
          <a:xfrm>
            <a:off x="669290" y="5466080"/>
            <a:ext cx="6343015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RM-257 será inserida em seu ambiente.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190" y="1439545"/>
            <a:ext cx="4264660" cy="4001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930" y="6082665"/>
            <a:ext cx="3359150" cy="406019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27"/>
          <p:cNvSpPr/>
          <p:nvPr/>
        </p:nvSpPr>
        <p:spPr>
          <a:xfrm>
            <a:off x="-15240" y="3395345"/>
            <a:ext cx="7585710" cy="731393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" name="Retângulo: Cantos Arredondados 243"/>
          <p:cNvSpPr/>
          <p:nvPr/>
        </p:nvSpPr>
        <p:spPr>
          <a:xfrm>
            <a:off x="-9525" y="76200"/>
            <a:ext cx="7573645" cy="331914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7388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PUXADORES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238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25" name="Retângulo 5104"/>
          <p:cNvSpPr/>
          <p:nvPr/>
        </p:nvSpPr>
        <p:spPr>
          <a:xfrm flipV="1">
            <a:off x="-14605" y="3168650"/>
            <a:ext cx="75692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" name="Retângulo: Cantos Arredondados 244"/>
          <p:cNvSpPr/>
          <p:nvPr/>
        </p:nvSpPr>
        <p:spPr>
          <a:xfrm>
            <a:off x="-9525" y="3373120"/>
            <a:ext cx="2093595" cy="534543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35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8" name="Retângulo 329"/>
          <p:cNvSpPr/>
          <p:nvPr/>
        </p:nvSpPr>
        <p:spPr>
          <a:xfrm>
            <a:off x="2414270" y="3503930"/>
            <a:ext cx="1237615" cy="114173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552" t="-7878" r="-12314" b="-6840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9" name="Retângulo 245"/>
          <p:cNvSpPr/>
          <p:nvPr/>
        </p:nvSpPr>
        <p:spPr>
          <a:xfrm>
            <a:off x="3882390" y="3427095"/>
            <a:ext cx="1724025" cy="129286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33" name="Retângulo 333"/>
          <p:cNvSpPr/>
          <p:nvPr/>
        </p:nvSpPr>
        <p:spPr>
          <a:xfrm>
            <a:off x="2314575" y="4954905"/>
            <a:ext cx="1444625" cy="14097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5374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46" name="Retângulo 246"/>
          <p:cNvSpPr/>
          <p:nvPr/>
        </p:nvSpPr>
        <p:spPr>
          <a:xfrm>
            <a:off x="3802380" y="4925060"/>
            <a:ext cx="1666875" cy="143764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32" name="Retângulo 332"/>
          <p:cNvSpPr/>
          <p:nvPr/>
        </p:nvSpPr>
        <p:spPr>
          <a:xfrm>
            <a:off x="5748655" y="5292090"/>
            <a:ext cx="1278890" cy="85725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24" t="-26316" r="-26124" b="-23158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" name="Retângulo 328"/>
          <p:cNvSpPr/>
          <p:nvPr/>
        </p:nvSpPr>
        <p:spPr>
          <a:xfrm>
            <a:off x="5836920" y="3417570"/>
            <a:ext cx="1570990" cy="128397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51" name="Retângulo 351"/>
          <p:cNvSpPr/>
          <p:nvPr/>
        </p:nvSpPr>
        <p:spPr>
          <a:xfrm>
            <a:off x="2354580" y="6921500"/>
            <a:ext cx="1120775" cy="1260475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00" t="-11836" r="-23789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8" name="Retângulo 6418"/>
          <p:cNvSpPr/>
          <p:nvPr/>
        </p:nvSpPr>
        <p:spPr>
          <a:xfrm>
            <a:off x="4078605" y="6817360"/>
            <a:ext cx="1104900" cy="135509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9" name="Retângulo 6419"/>
          <p:cNvSpPr/>
          <p:nvPr/>
        </p:nvSpPr>
        <p:spPr>
          <a:xfrm>
            <a:off x="5564505" y="7089140"/>
            <a:ext cx="1555750" cy="91821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3" name="Retângulo 6423"/>
          <p:cNvSpPr/>
          <p:nvPr/>
        </p:nvSpPr>
        <p:spPr>
          <a:xfrm>
            <a:off x="2225040" y="8638540"/>
            <a:ext cx="1323340" cy="1368425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4" name="Retângulo 6424"/>
          <p:cNvSpPr/>
          <p:nvPr/>
        </p:nvSpPr>
        <p:spPr>
          <a:xfrm>
            <a:off x="3821430" y="8637905"/>
            <a:ext cx="1501140" cy="1355090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5" name="Retângulo 6425"/>
          <p:cNvSpPr/>
          <p:nvPr/>
        </p:nvSpPr>
        <p:spPr>
          <a:xfrm>
            <a:off x="5576570" y="8519160"/>
            <a:ext cx="1666875" cy="1409700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6" name="Retângulo 6426"/>
          <p:cNvSpPr/>
          <p:nvPr/>
        </p:nvSpPr>
        <p:spPr>
          <a:xfrm>
            <a:off x="146685" y="8799830"/>
            <a:ext cx="1814830" cy="1026795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4" name="Retângulo 330"/>
          <p:cNvSpPr/>
          <p:nvPr/>
        </p:nvSpPr>
        <p:spPr>
          <a:xfrm>
            <a:off x="3763327" y="4439602"/>
            <a:ext cx="234505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GOLD ELEMENTO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5" name="Retângulo 350"/>
          <p:cNvSpPr/>
          <p:nvPr/>
        </p:nvSpPr>
        <p:spPr>
          <a:xfrm>
            <a:off x="2414587" y="6207442"/>
            <a:ext cx="1068705" cy="31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ROSE KEN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6" name="Retângulo 334"/>
          <p:cNvSpPr/>
          <p:nvPr/>
        </p:nvSpPr>
        <p:spPr>
          <a:xfrm>
            <a:off x="3629977" y="6467157"/>
            <a:ext cx="234505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GOLD BEETLE GRANADO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7" name="Retângulo 31"/>
          <p:cNvSpPr/>
          <p:nvPr/>
        </p:nvSpPr>
        <p:spPr>
          <a:xfrm>
            <a:off x="5835015" y="6104890"/>
            <a:ext cx="1214120" cy="329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ROSE SHELL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8" name="Retângulo 4451"/>
          <p:cNvSpPr/>
          <p:nvPr/>
        </p:nvSpPr>
        <p:spPr>
          <a:xfrm>
            <a:off x="2203767" y="8148002"/>
            <a:ext cx="134493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ACQUA DI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9" name="Retângulo 5645"/>
          <p:cNvSpPr/>
          <p:nvPr/>
        </p:nvSpPr>
        <p:spPr>
          <a:xfrm>
            <a:off x="2373947" y="4703762"/>
            <a:ext cx="1501140" cy="37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GOLD CRETA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0" name="Retângulo 6413"/>
          <p:cNvSpPr/>
          <p:nvPr/>
        </p:nvSpPr>
        <p:spPr>
          <a:xfrm>
            <a:off x="4221797" y="8252777"/>
            <a:ext cx="96202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ANTIQUE</a:t>
            </a:r>
          </a:p>
        </p:txBody>
      </p:sp>
      <p:sp>
        <p:nvSpPr>
          <p:cNvPr id="21" name="Retângulo 6420"/>
          <p:cNvSpPr/>
          <p:nvPr/>
        </p:nvSpPr>
        <p:spPr>
          <a:xfrm>
            <a:off x="5517832" y="8043227"/>
            <a:ext cx="1602740" cy="354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ARCHIVE PONTO</a:t>
            </a:r>
          </a:p>
        </p:txBody>
      </p:sp>
      <p:sp>
        <p:nvSpPr>
          <p:cNvPr id="22" name="Retângulo 6421"/>
          <p:cNvSpPr/>
          <p:nvPr/>
        </p:nvSpPr>
        <p:spPr>
          <a:xfrm>
            <a:off x="12065" y="9830435"/>
            <a:ext cx="2072005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CITIZEN 45 GRAUS G</a:t>
            </a:r>
          </a:p>
        </p:txBody>
      </p:sp>
      <p:sp>
        <p:nvSpPr>
          <p:cNvPr id="23" name="Retângulo 6422"/>
          <p:cNvSpPr/>
          <p:nvPr/>
        </p:nvSpPr>
        <p:spPr>
          <a:xfrm>
            <a:off x="2304097" y="9924732"/>
            <a:ext cx="128016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CORDOALHA</a:t>
            </a:r>
          </a:p>
        </p:txBody>
      </p:sp>
      <p:sp>
        <p:nvSpPr>
          <p:cNvPr id="24" name="Retângulo 6427"/>
          <p:cNvSpPr/>
          <p:nvPr/>
        </p:nvSpPr>
        <p:spPr>
          <a:xfrm>
            <a:off x="4147502" y="9927907"/>
            <a:ext cx="94805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DHARM</a:t>
            </a:r>
            <a:r>
              <a:rPr lang="pt-BR" sz="13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5" name="Retângulo 6436"/>
          <p:cNvSpPr/>
          <p:nvPr/>
        </p:nvSpPr>
        <p:spPr>
          <a:xfrm>
            <a:off x="5737542" y="9658032"/>
            <a:ext cx="62484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FLEX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2" name="Retângulo: Cantos Arredondados 243"/>
          <p:cNvSpPr/>
          <p:nvPr/>
        </p:nvSpPr>
        <p:spPr>
          <a:xfrm>
            <a:off x="12700" y="56515"/>
            <a:ext cx="7584440" cy="339026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: Cantos Arredondados 327"/>
          <p:cNvSpPr/>
          <p:nvPr/>
        </p:nvSpPr>
        <p:spPr>
          <a:xfrm>
            <a:off x="-15240" y="3395345"/>
            <a:ext cx="7585710" cy="731393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PUXADORES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88067" y="10389235"/>
            <a:ext cx="422275" cy="2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238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25" name="Retângulo 5104"/>
          <p:cNvSpPr/>
          <p:nvPr/>
        </p:nvSpPr>
        <p:spPr>
          <a:xfrm flipV="1">
            <a:off x="-14605" y="3168650"/>
            <a:ext cx="75692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05" name="Retângulo: Cantos Arredondados 244"/>
          <p:cNvSpPr/>
          <p:nvPr/>
        </p:nvSpPr>
        <p:spPr>
          <a:xfrm>
            <a:off x="8572" y="3402647"/>
            <a:ext cx="2218690" cy="541020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3605" r="-1154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1" name="Retângulo 6411"/>
          <p:cNvSpPr/>
          <p:nvPr/>
        </p:nvSpPr>
        <p:spPr>
          <a:xfrm>
            <a:off x="2385695" y="7676197"/>
            <a:ext cx="1230630" cy="123063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144" t="-7496" r="-8362" b="-7056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4" name="Retângulo 6414"/>
          <p:cNvSpPr/>
          <p:nvPr/>
        </p:nvSpPr>
        <p:spPr>
          <a:xfrm>
            <a:off x="3831590" y="7618095"/>
            <a:ext cx="1825625" cy="112331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415" name="Retângulo 6415"/>
          <p:cNvSpPr/>
          <p:nvPr/>
        </p:nvSpPr>
        <p:spPr>
          <a:xfrm>
            <a:off x="5688330" y="7787322"/>
            <a:ext cx="1812290" cy="86931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6" name="Retângulo 6416"/>
          <p:cNvSpPr/>
          <p:nvPr/>
        </p:nvSpPr>
        <p:spPr>
          <a:xfrm>
            <a:off x="253365" y="8834437"/>
            <a:ext cx="1666875" cy="143764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17" name="Retângulo 6417"/>
          <p:cNvSpPr/>
          <p:nvPr/>
        </p:nvSpPr>
        <p:spPr>
          <a:xfrm>
            <a:off x="4567555" y="9093517"/>
            <a:ext cx="2191385" cy="100838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186" name="Retângulo 1186"/>
          <p:cNvSpPr/>
          <p:nvPr/>
        </p:nvSpPr>
        <p:spPr>
          <a:xfrm>
            <a:off x="5600065" y="3607117"/>
            <a:ext cx="1281430" cy="170497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80" name="Retângulo 5780"/>
          <p:cNvSpPr/>
          <p:nvPr/>
        </p:nvSpPr>
        <p:spPr>
          <a:xfrm>
            <a:off x="2480945" y="3706177"/>
            <a:ext cx="2657475" cy="137414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85" name="Retângulo 5785"/>
          <p:cNvSpPr/>
          <p:nvPr/>
        </p:nvSpPr>
        <p:spPr>
          <a:xfrm>
            <a:off x="2662555" y="5376862"/>
            <a:ext cx="1495425" cy="1557020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822" b="-23196"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88" name="Retângulo 5788"/>
          <p:cNvSpPr/>
          <p:nvPr/>
        </p:nvSpPr>
        <p:spPr>
          <a:xfrm>
            <a:off x="5033645" y="5681027"/>
            <a:ext cx="2082800" cy="14478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7" name="Retângulo 6437"/>
          <p:cNvSpPr/>
          <p:nvPr/>
        </p:nvSpPr>
        <p:spPr>
          <a:xfrm>
            <a:off x="3148012" y="4791075"/>
            <a:ext cx="188404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INDUSTRIAL DESIGN</a:t>
            </a:r>
          </a:p>
        </p:txBody>
      </p:sp>
      <p:sp>
        <p:nvSpPr>
          <p:cNvPr id="6438" name="Retângulo 6438"/>
          <p:cNvSpPr/>
          <p:nvPr/>
        </p:nvSpPr>
        <p:spPr>
          <a:xfrm>
            <a:off x="5601017" y="5261610"/>
            <a:ext cx="14033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FUNE GARAGE</a:t>
            </a:r>
          </a:p>
        </p:txBody>
      </p:sp>
      <p:sp>
        <p:nvSpPr>
          <p:cNvPr id="6447" name="Retângulo 6447"/>
          <p:cNvSpPr/>
          <p:nvPr/>
        </p:nvSpPr>
        <p:spPr>
          <a:xfrm>
            <a:off x="2547937" y="6941820"/>
            <a:ext cx="174498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MAGNUM 160 MM</a:t>
            </a:r>
          </a:p>
        </p:txBody>
      </p:sp>
      <p:sp>
        <p:nvSpPr>
          <p:cNvPr id="6448" name="Retângulo 6448"/>
          <p:cNvSpPr/>
          <p:nvPr/>
        </p:nvSpPr>
        <p:spPr>
          <a:xfrm>
            <a:off x="4879657" y="7114540"/>
            <a:ext cx="271907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MANICO DI COLTELLO 160M</a:t>
            </a:r>
            <a:r>
              <a:rPr lang="pt-BR" sz="13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49" name="Retângulo 6449"/>
          <p:cNvSpPr/>
          <p:nvPr/>
        </p:nvSpPr>
        <p:spPr>
          <a:xfrm>
            <a:off x="2308542" y="9026525"/>
            <a:ext cx="14033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MINI LOTUS</a:t>
            </a:r>
          </a:p>
        </p:txBody>
      </p:sp>
      <p:sp>
        <p:nvSpPr>
          <p:cNvPr id="6450" name="Retângulo 6450"/>
          <p:cNvSpPr/>
          <p:nvPr/>
        </p:nvSpPr>
        <p:spPr>
          <a:xfrm>
            <a:off x="4374197" y="8757920"/>
            <a:ext cx="90614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RADIO P</a:t>
            </a:r>
          </a:p>
        </p:txBody>
      </p:sp>
      <p:sp>
        <p:nvSpPr>
          <p:cNvPr id="6451" name="Retângulo 6451"/>
          <p:cNvSpPr/>
          <p:nvPr/>
        </p:nvSpPr>
        <p:spPr>
          <a:xfrm>
            <a:off x="6198552" y="8586470"/>
            <a:ext cx="103759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SORENTO</a:t>
            </a:r>
          </a:p>
        </p:txBody>
      </p:sp>
      <p:sp>
        <p:nvSpPr>
          <p:cNvPr id="6452" name="Retângulo 6452"/>
          <p:cNvSpPr/>
          <p:nvPr/>
        </p:nvSpPr>
        <p:spPr>
          <a:xfrm>
            <a:off x="1427480" y="9794240"/>
            <a:ext cx="2129790" cy="35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(USINAGEM UNCLUSA)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53" name="Retângulo 6453"/>
          <p:cNvSpPr/>
          <p:nvPr/>
        </p:nvSpPr>
        <p:spPr>
          <a:xfrm>
            <a:off x="4840287" y="9774555"/>
            <a:ext cx="1168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VERSALHES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" name="Retângulo: Cantos Arredondados 243"/>
          <p:cNvSpPr/>
          <p:nvPr/>
        </p:nvSpPr>
        <p:spPr>
          <a:xfrm>
            <a:off x="12700" y="-16510"/>
            <a:ext cx="7558405" cy="3411855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: Cantos Arredondados 327"/>
          <p:cNvSpPr/>
          <p:nvPr/>
        </p:nvSpPr>
        <p:spPr>
          <a:xfrm>
            <a:off x="-15240" y="3395345"/>
            <a:ext cx="7585710" cy="731393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PUXADORES ZEN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88067" y="10389235"/>
            <a:ext cx="422275" cy="2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238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25" name="Retângulo 5104"/>
          <p:cNvSpPr/>
          <p:nvPr/>
        </p:nvSpPr>
        <p:spPr>
          <a:xfrm flipV="1">
            <a:off x="-14605" y="3168650"/>
            <a:ext cx="75692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29" name="Retângulo: Cantos Arredondados 244"/>
          <p:cNvSpPr/>
          <p:nvPr/>
        </p:nvSpPr>
        <p:spPr>
          <a:xfrm>
            <a:off x="-9208" y="3383280"/>
            <a:ext cx="2683510" cy="5504815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06" name="Retângulo 6406"/>
          <p:cNvSpPr/>
          <p:nvPr/>
        </p:nvSpPr>
        <p:spPr>
          <a:xfrm>
            <a:off x="4822507" y="3614737"/>
            <a:ext cx="1056640" cy="193167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3" name="Retângulo 6433"/>
          <p:cNvSpPr/>
          <p:nvPr/>
        </p:nvSpPr>
        <p:spPr>
          <a:xfrm>
            <a:off x="4660582" y="7406957"/>
            <a:ext cx="2395855" cy="110299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5" name="Retângulo 6435"/>
          <p:cNvSpPr/>
          <p:nvPr/>
        </p:nvSpPr>
        <p:spPr>
          <a:xfrm>
            <a:off x="2913062" y="3668077"/>
            <a:ext cx="1576070" cy="197040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9" name="Retângulo 6439"/>
          <p:cNvSpPr/>
          <p:nvPr/>
        </p:nvSpPr>
        <p:spPr>
          <a:xfrm>
            <a:off x="3347402" y="5955982"/>
            <a:ext cx="2042160" cy="109728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40" name="Retângulo 6440"/>
          <p:cNvSpPr/>
          <p:nvPr/>
        </p:nvSpPr>
        <p:spPr>
          <a:xfrm>
            <a:off x="5915342" y="4836477"/>
            <a:ext cx="1576070" cy="197040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41" name="Retângulo 6441"/>
          <p:cNvSpPr/>
          <p:nvPr/>
        </p:nvSpPr>
        <p:spPr>
          <a:xfrm>
            <a:off x="2770187" y="7510462"/>
            <a:ext cx="1797050" cy="126047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431" name="Retângulo 6431"/>
          <p:cNvSpPr/>
          <p:nvPr/>
        </p:nvSpPr>
        <p:spPr>
          <a:xfrm>
            <a:off x="742314" y="9948228"/>
            <a:ext cx="61137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DISPONIVEIS EM NOSSO PROMOB OS MODELOS DE PUXADORES ZEN.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32" name="Retângulo 6432"/>
          <p:cNvSpPr/>
          <p:nvPr/>
        </p:nvSpPr>
        <p:spPr>
          <a:xfrm>
            <a:off x="1102121" y="9269730"/>
            <a:ext cx="5133182" cy="770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A ZEN DESENVOLVE PEÇAS QUE TRADUZEM OS DIVERSOS ESTILOS DE VIVER, TENDÊNCIAS E COMPORTAMENTOS. MÚLTIPLAS ESCOLHAS PARA UM MUNDO MULTIFACETADO.</a:t>
            </a:r>
            <a:br>
              <a:rPr lang="pt-BR" sz="1200" u="none" strike="noStrike" dirty="0">
                <a:solidFill>
                  <a:srgbClr val="0000FF"/>
                </a:solidFill>
                <a:effectLst/>
                <a:latin typeface="Univers" panose="020B0503020202020204" pitchFamily="34" charset="0"/>
                <a:ea typeface="Times New Roman" panose="02020603050405020304"/>
                <a:cs typeface="Times New Roman" panose="02020603050405020304"/>
                <a:hlinkClick r:id="rId10"/>
              </a:rPr>
            </a:b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54" name="Retângulo 6454"/>
          <p:cNvSpPr/>
          <p:nvPr/>
        </p:nvSpPr>
        <p:spPr>
          <a:xfrm>
            <a:off x="5238750" y="825246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ALLEN GRANADO</a:t>
            </a:r>
          </a:p>
        </p:txBody>
      </p:sp>
      <p:sp>
        <p:nvSpPr>
          <p:cNvPr id="6455" name="Retângulo 6455"/>
          <p:cNvSpPr/>
          <p:nvPr/>
        </p:nvSpPr>
        <p:spPr>
          <a:xfrm>
            <a:off x="2891790" y="559054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GARAGE PONTO</a:t>
            </a:r>
          </a:p>
        </p:txBody>
      </p:sp>
      <p:sp>
        <p:nvSpPr>
          <p:cNvPr id="6456" name="Retângulo 6456"/>
          <p:cNvSpPr/>
          <p:nvPr/>
        </p:nvSpPr>
        <p:spPr>
          <a:xfrm>
            <a:off x="4486910" y="553339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FUNE GALES</a:t>
            </a:r>
          </a:p>
        </p:txBody>
      </p:sp>
      <p:sp>
        <p:nvSpPr>
          <p:cNvPr id="6457" name="Retângulo 6457"/>
          <p:cNvSpPr/>
          <p:nvPr/>
        </p:nvSpPr>
        <p:spPr>
          <a:xfrm>
            <a:off x="3465830" y="6980555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NORD</a:t>
            </a:r>
          </a:p>
        </p:txBody>
      </p:sp>
      <p:sp>
        <p:nvSpPr>
          <p:cNvPr id="6459" name="Retângulo 6459"/>
          <p:cNvSpPr/>
          <p:nvPr/>
        </p:nvSpPr>
        <p:spPr>
          <a:xfrm>
            <a:off x="2775585" y="8722995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ORION</a:t>
            </a:r>
          </a:p>
        </p:txBody>
      </p:sp>
      <p:sp>
        <p:nvSpPr>
          <p:cNvPr id="6460" name="Retângulo 6460"/>
          <p:cNvSpPr/>
          <p:nvPr/>
        </p:nvSpPr>
        <p:spPr>
          <a:xfrm>
            <a:off x="5847715" y="679069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ORIENTE PONTO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88067" y="10389235"/>
            <a:ext cx="422275" cy="2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238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31" name="Retângulo 6431"/>
          <p:cNvSpPr/>
          <p:nvPr/>
        </p:nvSpPr>
        <p:spPr>
          <a:xfrm>
            <a:off x="742315" y="9948545"/>
            <a:ext cx="611378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DISPONIVEIS EM NOSSO PROMOB OS MODELOS DE PUXADORES ZEN.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32" name="Retângulo 6432"/>
          <p:cNvSpPr/>
          <p:nvPr/>
        </p:nvSpPr>
        <p:spPr>
          <a:xfrm>
            <a:off x="1120140" y="9236075"/>
            <a:ext cx="5101590" cy="770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300" dirty="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 A ZEN DESENVOLVE PEÇAS QUE TRADUZEM OS DIVERSOS ESTILOS DE VIVER, TENDÊNCIAS E COMPORTAMENTOS. MÚLTIPLAS ESCOLHAS PARA UM MUNDO MULTIFACETADO.</a:t>
            </a:r>
            <a:br>
              <a:rPr lang="pt-BR" sz="1200" u="none" strike="noStrike" dirty="0">
                <a:solidFill>
                  <a:srgbClr val="0000FF"/>
                </a:solidFill>
                <a:effectLst/>
                <a:latin typeface="Univers" panose="020B0503020202020204" pitchFamily="34" charset="0"/>
                <a:ea typeface="Times New Roman" panose="02020603050405020304"/>
                <a:cs typeface="Times New Roman" panose="02020603050405020304"/>
                <a:hlinkClick r:id="rId2"/>
              </a:rPr>
            </a:b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454" name="Retângulo 6454"/>
          <p:cNvSpPr/>
          <p:nvPr/>
        </p:nvSpPr>
        <p:spPr>
          <a:xfrm>
            <a:off x="5238750" y="825246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ALLEN GRANADO</a:t>
            </a:r>
          </a:p>
        </p:txBody>
      </p:sp>
      <p:sp>
        <p:nvSpPr>
          <p:cNvPr id="6455" name="Retângulo 6455"/>
          <p:cNvSpPr/>
          <p:nvPr/>
        </p:nvSpPr>
        <p:spPr>
          <a:xfrm>
            <a:off x="2891790" y="559054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GARAGE PONTO</a:t>
            </a:r>
          </a:p>
        </p:txBody>
      </p:sp>
      <p:sp>
        <p:nvSpPr>
          <p:cNvPr id="6456" name="Retângulo 6456"/>
          <p:cNvSpPr/>
          <p:nvPr/>
        </p:nvSpPr>
        <p:spPr>
          <a:xfrm>
            <a:off x="4486910" y="553339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FUNE GALES</a:t>
            </a:r>
          </a:p>
        </p:txBody>
      </p:sp>
      <p:sp>
        <p:nvSpPr>
          <p:cNvPr id="6457" name="Retângulo 6457"/>
          <p:cNvSpPr/>
          <p:nvPr/>
        </p:nvSpPr>
        <p:spPr>
          <a:xfrm>
            <a:off x="3465830" y="6980555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NORD</a:t>
            </a:r>
          </a:p>
        </p:txBody>
      </p:sp>
      <p:sp>
        <p:nvSpPr>
          <p:cNvPr id="6459" name="Retângulo 6459"/>
          <p:cNvSpPr/>
          <p:nvPr/>
        </p:nvSpPr>
        <p:spPr>
          <a:xfrm>
            <a:off x="2775585" y="8722995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ORION</a:t>
            </a:r>
          </a:p>
        </p:txBody>
      </p:sp>
      <p:sp>
        <p:nvSpPr>
          <p:cNvPr id="6460" name="Retângulo 6460"/>
          <p:cNvSpPr/>
          <p:nvPr/>
        </p:nvSpPr>
        <p:spPr>
          <a:xfrm>
            <a:off x="5847715" y="6790690"/>
            <a:ext cx="1637665" cy="305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>
                <a:solidFill>
                  <a:schemeClr val="bg1"/>
                </a:solidFill>
                <a:effectLst/>
                <a:latin typeface="Univers" panose="020B0603020202030204"/>
                <a:ea typeface="Calibri" panose="020F0502020204030204"/>
              </a:rPr>
              <a:t>ORIENTE PONTO</a:t>
            </a: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 5989"/>
          <p:cNvSpPr/>
          <p:nvPr/>
        </p:nvSpPr>
        <p:spPr>
          <a:xfrm>
            <a:off x="407670" y="735330"/>
            <a:ext cx="686562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1° OPÇÃO: Os puxadores da zen estão todos disponíveis na nossa biblioteca avulsamente em: Acessórios &gt; Puxadores &gt; Zen.</a:t>
            </a:r>
          </a:p>
        </p:txBody>
      </p:sp>
      <p:sp>
        <p:nvSpPr>
          <p:cNvPr id="5" name="Retângulo 5989"/>
          <p:cNvSpPr/>
          <p:nvPr/>
        </p:nvSpPr>
        <p:spPr>
          <a:xfrm>
            <a:off x="669290" y="3778885"/>
            <a:ext cx="6343015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2° OPÇÃO: Com o módulo inserido abra a barra de ferramentas: Modelos&gt; Puxadores&gt; Zen.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" y="1665605"/>
            <a:ext cx="7369810" cy="1609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" y="4806950"/>
            <a:ext cx="6134735" cy="5347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670" y="5410835"/>
            <a:ext cx="1539240" cy="48348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tângulo 77"/>
          <p:cNvSpPr/>
          <p:nvPr/>
        </p:nvSpPr>
        <p:spPr>
          <a:xfrm>
            <a:off x="3001010" y="75565"/>
            <a:ext cx="4558665" cy="36410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35" name="Retângulo 35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2" name="Retângulo 72"/>
          <p:cNvSpPr/>
          <p:nvPr/>
        </p:nvSpPr>
        <p:spPr>
          <a:xfrm>
            <a:off x="2924810" y="76200"/>
            <a:ext cx="76200" cy="1061593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V="1">
            <a:off x="6235700" y="317"/>
            <a:ext cx="1323975" cy="4470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4" name="Retângulo 5774"/>
          <p:cNvSpPr/>
          <p:nvPr/>
        </p:nvSpPr>
        <p:spPr>
          <a:xfrm>
            <a:off x="6398895" y="25400"/>
            <a:ext cx="110045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INDICE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grpSp>
        <p:nvGrpSpPr>
          <p:cNvPr id="229" name="Agrupar 229"/>
          <p:cNvGrpSpPr/>
          <p:nvPr/>
        </p:nvGrpSpPr>
        <p:grpSpPr>
          <a:xfrm>
            <a:off x="237946" y="1101725"/>
            <a:ext cx="2294116" cy="655955"/>
            <a:chOff x="396815" y="-32383"/>
            <a:chExt cx="2294627" cy="657993"/>
          </a:xfrm>
        </p:grpSpPr>
        <p:sp>
          <p:nvSpPr>
            <p:cNvPr id="170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1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72" name="Retângulo 172"/>
            <p:cNvSpPr/>
            <p:nvPr/>
          </p:nvSpPr>
          <p:spPr>
            <a:xfrm>
              <a:off x="754400" y="-32383"/>
              <a:ext cx="159420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Linha luminos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53 até Pag. 70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0" name="Agrupar 229"/>
          <p:cNvGrpSpPr/>
          <p:nvPr/>
        </p:nvGrpSpPr>
        <p:grpSpPr>
          <a:xfrm>
            <a:off x="237311" y="1846580"/>
            <a:ext cx="2294116" cy="655955"/>
            <a:chOff x="396815" y="-32383"/>
            <a:chExt cx="2294627" cy="657993"/>
          </a:xfrm>
        </p:grpSpPr>
        <p:sp>
          <p:nvSpPr>
            <p:cNvPr id="1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3" name="Retângulo 172"/>
            <p:cNvSpPr/>
            <p:nvPr/>
          </p:nvSpPr>
          <p:spPr>
            <a:xfrm>
              <a:off x="755035" y="-32383"/>
              <a:ext cx="1593570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pivotante</a:t>
              </a:r>
            </a:p>
          </p:txBody>
        </p:sp>
        <p:sp>
          <p:nvSpPr>
            <p:cNvPr id="1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71 até Pag. 73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5" name="Agrupar 229"/>
          <p:cNvGrpSpPr/>
          <p:nvPr/>
        </p:nvGrpSpPr>
        <p:grpSpPr>
          <a:xfrm>
            <a:off x="236041" y="2541270"/>
            <a:ext cx="2588895" cy="655955"/>
            <a:chOff x="396815" y="-32383"/>
            <a:chExt cx="2589472" cy="657993"/>
          </a:xfrm>
        </p:grpSpPr>
        <p:sp>
          <p:nvSpPr>
            <p:cNvPr id="1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8" name="Retângulo 172"/>
            <p:cNvSpPr/>
            <p:nvPr/>
          </p:nvSpPr>
          <p:spPr>
            <a:xfrm>
              <a:off x="756305" y="-32383"/>
              <a:ext cx="2229982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sequenziato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74 até Pag. 77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0" name="Agrupar 229"/>
          <p:cNvGrpSpPr/>
          <p:nvPr/>
        </p:nvGrpSpPr>
        <p:grpSpPr>
          <a:xfrm>
            <a:off x="235406" y="3241675"/>
            <a:ext cx="2312671" cy="655955"/>
            <a:chOff x="396815" y="-32383"/>
            <a:chExt cx="2313186" cy="657993"/>
          </a:xfrm>
        </p:grpSpPr>
        <p:sp>
          <p:nvSpPr>
            <p:cNvPr id="2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3" name="Retângulo 172"/>
            <p:cNvSpPr/>
            <p:nvPr/>
          </p:nvSpPr>
          <p:spPr>
            <a:xfrm>
              <a:off x="758846" y="-32383"/>
              <a:ext cx="195115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treviso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chemeClr val="tx1"/>
                  </a:solidFill>
                  <a:effectLst/>
                  <a:latin typeface="Univers" panose="020B0603020202030204"/>
                  <a:ea typeface="Calibri" panose="020F0502020204030204"/>
                </a:rPr>
                <a:t>Pag. 78 até Pag. 80</a:t>
              </a:r>
            </a:p>
          </p:txBody>
        </p:sp>
      </p:grpSp>
      <p:grpSp>
        <p:nvGrpSpPr>
          <p:cNvPr id="25" name="Agrupar 229"/>
          <p:cNvGrpSpPr/>
          <p:nvPr/>
        </p:nvGrpSpPr>
        <p:grpSpPr>
          <a:xfrm>
            <a:off x="257631" y="3950335"/>
            <a:ext cx="2294116" cy="655955"/>
            <a:chOff x="396815" y="-32383"/>
            <a:chExt cx="2294627" cy="657993"/>
          </a:xfrm>
        </p:grpSpPr>
        <p:sp>
          <p:nvSpPr>
            <p:cNvPr id="2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8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joia</a:t>
              </a:r>
            </a:p>
          </p:txBody>
        </p:sp>
        <p:sp>
          <p:nvSpPr>
            <p:cNvPr id="2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81 até Pag. 87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0" name="Agrupar 229"/>
          <p:cNvGrpSpPr/>
          <p:nvPr/>
        </p:nvGrpSpPr>
        <p:grpSpPr>
          <a:xfrm>
            <a:off x="256996" y="4650740"/>
            <a:ext cx="2294116" cy="655955"/>
            <a:chOff x="396815" y="-32383"/>
            <a:chExt cx="2294627" cy="657993"/>
          </a:xfrm>
        </p:grpSpPr>
        <p:sp>
          <p:nvSpPr>
            <p:cNvPr id="3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3" name="Retângulo 172"/>
            <p:cNvSpPr/>
            <p:nvPr/>
          </p:nvSpPr>
          <p:spPr>
            <a:xfrm>
              <a:off x="759481" y="-32383"/>
              <a:ext cx="1779458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Tampo porta joia</a:t>
              </a:r>
            </a:p>
          </p:txBody>
        </p:sp>
        <p:sp>
          <p:nvSpPr>
            <p:cNvPr id="3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88 até Pag. 89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6" name="Agrupar 229"/>
          <p:cNvGrpSpPr/>
          <p:nvPr/>
        </p:nvGrpSpPr>
        <p:grpSpPr>
          <a:xfrm>
            <a:off x="255726" y="5345430"/>
            <a:ext cx="2740660" cy="655955"/>
            <a:chOff x="396815" y="-32383"/>
            <a:chExt cx="2741270" cy="657993"/>
          </a:xfrm>
        </p:grpSpPr>
        <p:sp>
          <p:nvSpPr>
            <p:cNvPr id="3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9" name="Retângulo 172"/>
            <p:cNvSpPr/>
            <p:nvPr/>
          </p:nvSpPr>
          <p:spPr>
            <a:xfrm>
              <a:off x="760751" y="-32383"/>
              <a:ext cx="23773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Sorrento F458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90 até Pag. 91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1" name="Agrupar 229"/>
          <p:cNvGrpSpPr/>
          <p:nvPr/>
        </p:nvGrpSpPr>
        <p:grpSpPr>
          <a:xfrm>
            <a:off x="255091" y="6045835"/>
            <a:ext cx="2294116" cy="655955"/>
            <a:chOff x="396815" y="-32383"/>
            <a:chExt cx="2294627" cy="657993"/>
          </a:xfrm>
        </p:grpSpPr>
        <p:sp>
          <p:nvSpPr>
            <p:cNvPr id="4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4" name="Retângulo 172"/>
            <p:cNvSpPr/>
            <p:nvPr/>
          </p:nvSpPr>
          <p:spPr>
            <a:xfrm>
              <a:off x="762656" y="-32383"/>
              <a:ext cx="1585948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Kit montagem</a:t>
              </a:r>
            </a:p>
          </p:txBody>
        </p:sp>
        <p:sp>
          <p:nvSpPr>
            <p:cNvPr id="4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92 até Pag. 93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6" name="Agrupar 229"/>
          <p:cNvGrpSpPr/>
          <p:nvPr/>
        </p:nvGrpSpPr>
        <p:grpSpPr>
          <a:xfrm>
            <a:off x="234771" y="6739890"/>
            <a:ext cx="2688589" cy="655955"/>
            <a:chOff x="396815" y="-32383"/>
            <a:chExt cx="2689188" cy="657993"/>
          </a:xfrm>
        </p:grpSpPr>
        <p:sp>
          <p:nvSpPr>
            <p:cNvPr id="4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9" name="Retângulo 172"/>
            <p:cNvSpPr/>
            <p:nvPr/>
          </p:nvSpPr>
          <p:spPr>
            <a:xfrm>
              <a:off x="758210" y="-32383"/>
              <a:ext cx="2327793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 Nova linha puxadores</a:t>
              </a:r>
            </a:p>
          </p:txBody>
        </p:sp>
        <p:sp>
          <p:nvSpPr>
            <p:cNvPr id="5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94 até Pag. 95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1" name="Agrupar 229"/>
          <p:cNvGrpSpPr/>
          <p:nvPr/>
        </p:nvGrpSpPr>
        <p:grpSpPr>
          <a:xfrm>
            <a:off x="234136" y="7440295"/>
            <a:ext cx="2294116" cy="655955"/>
            <a:chOff x="396815" y="-32383"/>
            <a:chExt cx="2294627" cy="657993"/>
          </a:xfrm>
        </p:grpSpPr>
        <p:sp>
          <p:nvSpPr>
            <p:cNvPr id="5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4" name="Retângulo 172"/>
            <p:cNvSpPr/>
            <p:nvPr/>
          </p:nvSpPr>
          <p:spPr>
            <a:xfrm>
              <a:off x="758210" y="-32383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Laqueação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96 até Pag. 102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6" name="Agrupar 229"/>
          <p:cNvGrpSpPr/>
          <p:nvPr/>
        </p:nvGrpSpPr>
        <p:grpSpPr>
          <a:xfrm>
            <a:off x="256361" y="8148955"/>
            <a:ext cx="2667636" cy="655955"/>
            <a:chOff x="396815" y="-32383"/>
            <a:chExt cx="2668230" cy="657993"/>
          </a:xfrm>
        </p:grpSpPr>
        <p:sp>
          <p:nvSpPr>
            <p:cNvPr id="5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9" name="Retângulo 172"/>
            <p:cNvSpPr/>
            <p:nvPr/>
          </p:nvSpPr>
          <p:spPr>
            <a:xfrm>
              <a:off x="758846" y="-32383"/>
              <a:ext cx="230619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Painel cama</a:t>
              </a:r>
            </a:p>
          </p:txBody>
        </p:sp>
        <p:sp>
          <p:nvSpPr>
            <p:cNvPr id="6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103 até Pag. 105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1" name="Agrupar 229"/>
          <p:cNvGrpSpPr/>
          <p:nvPr/>
        </p:nvGrpSpPr>
        <p:grpSpPr>
          <a:xfrm>
            <a:off x="255726" y="8849360"/>
            <a:ext cx="2294116" cy="655955"/>
            <a:chOff x="396815" y="-32383"/>
            <a:chExt cx="2294627" cy="657993"/>
          </a:xfrm>
        </p:grpSpPr>
        <p:sp>
          <p:nvSpPr>
            <p:cNvPr id="6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4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Lamina natural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106 até Pag. 107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6" name="Agrupar 229"/>
          <p:cNvGrpSpPr/>
          <p:nvPr/>
        </p:nvGrpSpPr>
        <p:grpSpPr>
          <a:xfrm>
            <a:off x="254456" y="9544050"/>
            <a:ext cx="2399031" cy="655955"/>
            <a:chOff x="396815" y="-32383"/>
            <a:chExt cx="2399565" cy="657993"/>
          </a:xfrm>
        </p:grpSpPr>
        <p:sp>
          <p:nvSpPr>
            <p:cNvPr id="6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9" name="Retângulo 172"/>
            <p:cNvSpPr/>
            <p:nvPr/>
          </p:nvSpPr>
          <p:spPr>
            <a:xfrm>
              <a:off x="763292" y="-32383"/>
              <a:ext cx="2033088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corrediças </a:t>
              </a:r>
            </a:p>
          </p:txBody>
        </p:sp>
        <p:sp>
          <p:nvSpPr>
            <p:cNvPr id="7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108 até Pag. 109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sp>
        <p:nvSpPr>
          <p:cNvPr id="1165" name="Retângulo 1165"/>
          <p:cNvSpPr/>
          <p:nvPr/>
        </p:nvSpPr>
        <p:spPr>
          <a:xfrm>
            <a:off x="3001010" y="7204075"/>
            <a:ext cx="4558030" cy="348869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252" name="Retângulo 252"/>
          <p:cNvSpPr/>
          <p:nvPr/>
        </p:nvSpPr>
        <p:spPr>
          <a:xfrm>
            <a:off x="3001010" y="3716655"/>
            <a:ext cx="4558665" cy="348742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grpSp>
        <p:nvGrpSpPr>
          <p:cNvPr id="2" name="Agrupar 229"/>
          <p:cNvGrpSpPr/>
          <p:nvPr/>
        </p:nvGrpSpPr>
        <p:grpSpPr>
          <a:xfrm>
            <a:off x="234136" y="327660"/>
            <a:ext cx="2293621" cy="655955"/>
            <a:chOff x="396815" y="-32383"/>
            <a:chExt cx="2294132" cy="657993"/>
          </a:xfrm>
        </p:grpSpPr>
        <p:sp>
          <p:nvSpPr>
            <p:cNvPr id="3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15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" name="Retângulo 171"/>
            <p:cNvSpPr/>
            <p:nvPr/>
          </p:nvSpPr>
          <p:spPr>
            <a:xfrm>
              <a:off x="755314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" name="Retângulo 172"/>
            <p:cNvSpPr/>
            <p:nvPr/>
          </p:nvSpPr>
          <p:spPr>
            <a:xfrm>
              <a:off x="755035" y="-32383"/>
              <a:ext cx="1593570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Porta ventilada</a:t>
              </a:r>
              <a:endParaRPr lang="pt-BR" sz="1400">
                <a:solidFill>
                  <a:srgbClr val="FF0000"/>
                </a:solidFill>
                <a:effectLst/>
                <a:latin typeface="Univers" panose="020B0603020202030204"/>
                <a:ea typeface="Calibri" panose="020F0502020204030204"/>
              </a:endParaRPr>
            </a:p>
          </p:txBody>
        </p:sp>
        <p:sp>
          <p:nvSpPr>
            <p:cNvPr id="7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51 até Pag. 52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144970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13004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PAILEO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56" name="Retângulo 256"/>
          <p:cNvSpPr/>
          <p:nvPr/>
        </p:nvSpPr>
        <p:spPr>
          <a:xfrm>
            <a:off x="759777" y="1266190"/>
            <a:ext cx="6040120" cy="208026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75" name="Retângulo 275"/>
          <p:cNvSpPr/>
          <p:nvPr/>
        </p:nvSpPr>
        <p:spPr>
          <a:xfrm>
            <a:off x="864552" y="4396105"/>
            <a:ext cx="5840095" cy="45085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144" name="Retângulo 6144"/>
          <p:cNvSpPr/>
          <p:nvPr/>
        </p:nvSpPr>
        <p:spPr>
          <a:xfrm>
            <a:off x="864552" y="4507865"/>
            <a:ext cx="5840095" cy="45085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145" name="Retângulo 6145"/>
          <p:cNvSpPr/>
          <p:nvPr/>
        </p:nvSpPr>
        <p:spPr>
          <a:xfrm>
            <a:off x="864552" y="4297045"/>
            <a:ext cx="5840095" cy="45085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76" name="Retângulo 276"/>
          <p:cNvSpPr/>
          <p:nvPr/>
        </p:nvSpPr>
        <p:spPr>
          <a:xfrm>
            <a:off x="1321752" y="942975"/>
            <a:ext cx="4928235" cy="305943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277"/>
          <p:cNvSpPr/>
          <p:nvPr/>
        </p:nvSpPr>
        <p:spPr>
          <a:xfrm>
            <a:off x="243522" y="5669915"/>
            <a:ext cx="1558290" cy="40944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" name="Retângulo 161"/>
          <p:cNvSpPr/>
          <p:nvPr/>
        </p:nvSpPr>
        <p:spPr>
          <a:xfrm>
            <a:off x="2013626" y="5865495"/>
            <a:ext cx="5143500" cy="344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PAILEO será enviado com 10 réguas de 25mm e um painel usinado de 15mm. Painel será enviado na medida de 450 largura x 2640 altura, sendo comercializado nas cores: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ITAPUÃ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BRANCO DIAMANTE ESSENCIAL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FREIJO PURO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NOGUEIRA CAIENA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CARVALHO HANOVER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GUIANDUIA TRAMA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Retângulo 162"/>
          <p:cNvSpPr/>
          <p:nvPr/>
        </p:nvSpPr>
        <p:spPr>
          <a:xfrm>
            <a:off x="875347" y="4782820"/>
            <a:ext cx="6400800" cy="697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nova linha PAILEO é uma tendência de mercado pela praticidade, acabamento de alta qualidade e beleza.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7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8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 5989"/>
          <p:cNvSpPr/>
          <p:nvPr/>
        </p:nvSpPr>
        <p:spPr>
          <a:xfrm>
            <a:off x="974725" y="823595"/>
            <a:ext cx="5465832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PAILEO RIPADO.</a:t>
            </a:r>
          </a:p>
        </p:txBody>
      </p:sp>
      <p:sp>
        <p:nvSpPr>
          <p:cNvPr id="5" name="Retângulo 5989"/>
          <p:cNvSpPr/>
          <p:nvPr/>
        </p:nvSpPr>
        <p:spPr>
          <a:xfrm>
            <a:off x="1515745" y="3268345"/>
            <a:ext cx="4501515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Puxe o painel para o seu projeto.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749425"/>
            <a:ext cx="7012940" cy="1185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" y="4262120"/>
            <a:ext cx="6416040" cy="494601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11010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PAINEL MOVIE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45" name="Retângulo 5845"/>
          <p:cNvSpPr/>
          <p:nvPr/>
        </p:nvSpPr>
        <p:spPr>
          <a:xfrm>
            <a:off x="308610" y="499110"/>
            <a:ext cx="6978015" cy="1337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 O painel Movie foi desenvolvido para revestir ambientes ocultando a TV e outros aparelhos eletrônicos a ela conectados, é </a:t>
            </a:r>
            <a:r>
              <a:rPr lang="pt-BR" sz="1600" spc="2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escolha ideal para quem deseja uma sala de estar mais moderna, aconchegante e organizada!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24" name="Retângulo 5924"/>
          <p:cNvSpPr/>
          <p:nvPr/>
        </p:nvSpPr>
        <p:spPr>
          <a:xfrm>
            <a:off x="5031105" y="7216140"/>
            <a:ext cx="1974215" cy="181229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930" name="Retângulo 5930"/>
          <p:cNvSpPr/>
          <p:nvPr/>
        </p:nvSpPr>
        <p:spPr>
          <a:xfrm>
            <a:off x="716915" y="2573020"/>
            <a:ext cx="6107430" cy="229489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31" name="Retângulo 5931"/>
          <p:cNvSpPr/>
          <p:nvPr/>
        </p:nvSpPr>
        <p:spPr>
          <a:xfrm>
            <a:off x="1136015" y="1768475"/>
            <a:ext cx="5158105" cy="375475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39" t="-10822" r="-12853" b="-15764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213" name="Retângulo 6213"/>
          <p:cNvSpPr/>
          <p:nvPr/>
        </p:nvSpPr>
        <p:spPr>
          <a:xfrm>
            <a:off x="3100070" y="7778115"/>
            <a:ext cx="1917700" cy="407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Largura – 150mm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82" name="Retângulo 6282"/>
          <p:cNvSpPr/>
          <p:nvPr/>
        </p:nvSpPr>
        <p:spPr>
          <a:xfrm>
            <a:off x="147320" y="8856345"/>
            <a:ext cx="7357110" cy="1336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                                           Observação: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 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TV deve ser deixada na f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brica para adapta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ç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ão no painel, juntamente a ela dever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 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vir com cabos e controle, ao receber, o atendente dever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 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analisar as condi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ç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ões da TV como tamb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é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m 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os acess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</a:rPr>
              <a:t>ó</a:t>
            </a:r>
            <a:r>
              <a:rPr lang="pt-BR" sz="160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rios e equipamentos que a acompanham.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84" name="Retângulo 6284"/>
          <p:cNvSpPr/>
          <p:nvPr/>
        </p:nvSpPr>
        <p:spPr>
          <a:xfrm>
            <a:off x="3094355" y="8183245"/>
            <a:ext cx="1868805" cy="407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Altura – 170mm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85" name="Retângulo 6285"/>
          <p:cNvSpPr/>
          <p:nvPr/>
        </p:nvSpPr>
        <p:spPr>
          <a:xfrm>
            <a:off x="55245" y="7977505"/>
            <a:ext cx="3340100" cy="61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Vão útil do painel para a TV =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90" name="Retângulo 6290"/>
          <p:cNvSpPr/>
          <p:nvPr/>
        </p:nvSpPr>
        <p:spPr>
          <a:xfrm>
            <a:off x="2245995" y="5714643"/>
            <a:ext cx="3094631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Painel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movie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 espelho mágico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5" y="6175375"/>
            <a:ext cx="5886450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5989"/>
          <p:cNvSpPr/>
          <p:nvPr/>
        </p:nvSpPr>
        <p:spPr>
          <a:xfrm>
            <a:off x="588010" y="823595"/>
            <a:ext cx="650113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PAINÉIS e depois ir na aba PAINEL MOVIE.</a:t>
            </a:r>
          </a:p>
        </p:txBody>
      </p:sp>
      <p:sp>
        <p:nvSpPr>
          <p:cNvPr id="5" name="Retângulo 5989"/>
          <p:cNvSpPr/>
          <p:nvPr/>
        </p:nvSpPr>
        <p:spPr>
          <a:xfrm>
            <a:off x="1069340" y="4357370"/>
            <a:ext cx="5434330" cy="52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Puxe seu PAINEL MOVIE para seu ambiente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1645920"/>
            <a:ext cx="7077075" cy="2513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40" y="5024755"/>
            <a:ext cx="5667375" cy="1962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170" y="7159625"/>
            <a:ext cx="3562350" cy="301942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654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36195" y="-8255"/>
            <a:ext cx="36042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DE CORRER MOVIE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38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1" name="Retângulo 6271"/>
          <p:cNvSpPr/>
          <p:nvPr/>
        </p:nvSpPr>
        <p:spPr>
          <a:xfrm>
            <a:off x="3339782" y="1558607"/>
            <a:ext cx="3671570" cy="377126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16" name="Retângulo 4416"/>
          <p:cNvSpPr/>
          <p:nvPr/>
        </p:nvSpPr>
        <p:spPr>
          <a:xfrm>
            <a:off x="3495357" y="1714182"/>
            <a:ext cx="3345180" cy="347091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256" r="-4" b="-4857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272" name="Retângulo 6272"/>
          <p:cNvSpPr/>
          <p:nvPr/>
        </p:nvSpPr>
        <p:spPr>
          <a:xfrm>
            <a:off x="262572" y="376872"/>
            <a:ext cx="6978015" cy="1291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A principal vantagem da TV na porta do armário é o aproveitamento do espaço e o conforto visual que ela traz sem nenhum fio aparente, deixando o ambiente muito mais otimizado e elegante.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4" name="Retângulo 6274"/>
          <p:cNvSpPr/>
          <p:nvPr/>
        </p:nvSpPr>
        <p:spPr>
          <a:xfrm>
            <a:off x="139700" y="5405037"/>
            <a:ext cx="7100887" cy="131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Medidas:</a:t>
            </a:r>
            <a:endParaRPr lang="pt-BR" sz="1200" dirty="0">
              <a:solidFill>
                <a:srgbClr val="000000"/>
              </a:solidFill>
              <a:effectLst/>
              <a:latin typeface="Arial" panose="020B0604020202020204"/>
              <a:ea typeface="Times New Roman" panose="02020603050405020304"/>
            </a:endParaRPr>
          </a:p>
          <a:p>
            <a:pPr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•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Distância do trilho até prateleiras e divisória interna deve-se respeitar no m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libri" panose="020F0502020204030204"/>
              </a:rPr>
              <a:t>í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nimo 150mm.</a:t>
            </a:r>
            <a:endParaRPr lang="pt-BR" sz="1200" dirty="0">
              <a:solidFill>
                <a:srgbClr val="000000"/>
              </a:solidFill>
              <a:effectLst/>
              <a:latin typeface="Arial" panose="020B0604020202020204"/>
              <a:ea typeface="Times New Roman" panose="02020603050405020304"/>
            </a:endParaRPr>
          </a:p>
          <a:p>
            <a:pPr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</a:rPr>
              <a:t>•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Tamanho da TV deve ser no m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libri" panose="020F0502020204030204"/>
              </a:rPr>
              <a:t>í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nimo 150mm menor que o tamanho da porta, não considerando os puxadores.</a:t>
            </a:r>
            <a:endParaRPr lang="pt-BR" sz="1200" dirty="0">
              <a:solidFill>
                <a:srgbClr val="000000"/>
              </a:solidFill>
              <a:effectLst/>
              <a:latin typeface="Arial" panose="020B0604020202020204"/>
              <a:ea typeface="Times New Roman" panose="02020603050405020304"/>
            </a:endParaRPr>
          </a:p>
        </p:txBody>
      </p:sp>
      <p:sp>
        <p:nvSpPr>
          <p:cNvPr id="6277" name="Retângulo 6277"/>
          <p:cNvSpPr/>
          <p:nvPr/>
        </p:nvSpPr>
        <p:spPr>
          <a:xfrm>
            <a:off x="182562" y="1667827"/>
            <a:ext cx="2882265" cy="3617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 </a:t>
            </a: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Características para porta de correr com TV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• 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Sempre ser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á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 a porta de tr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á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s, sendo assim se houver puxadores terão que transpassar um pelo outro.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• 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Espelho magico, a TV desligada desaparece, refletindo a imagem semelhante a espelho Fumê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79" name="Retângulo 6279"/>
          <p:cNvSpPr/>
          <p:nvPr/>
        </p:nvSpPr>
        <p:spPr>
          <a:xfrm>
            <a:off x="101282" y="8792722"/>
            <a:ext cx="7357110" cy="1389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Observação: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TV deve ser deixada na f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brica para adapta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ç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ão na porta, juntamente a ela dever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vir com cabos e controle, ao receber, o atendente dever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á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analisar as condi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ç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ões da TV como tamb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</a:rPr>
              <a:t>é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Times New Roman" panose="02020603050405020304"/>
                <a:cs typeface="Cavolini"/>
              </a:rPr>
              <a:t>m 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os acess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</a:rPr>
              <a:t>ó</a:t>
            </a:r>
            <a:r>
              <a:rPr lang="pt-BR" sz="1600" dirty="0">
                <a:solidFill>
                  <a:srgbClr val="2E2E2E"/>
                </a:solidFill>
                <a:effectLst/>
                <a:latin typeface="Univers" panose="020B0603020202030204"/>
                <a:ea typeface="Calibri" panose="020F0502020204030204"/>
                <a:cs typeface="Cavolini"/>
              </a:rPr>
              <a:t>rios e equipamentos que a acompanham.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6837680"/>
            <a:ext cx="4016375" cy="187388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39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72" name="Retângulo 6272"/>
          <p:cNvSpPr/>
          <p:nvPr/>
        </p:nvSpPr>
        <p:spPr>
          <a:xfrm>
            <a:off x="1302385" y="570865"/>
            <a:ext cx="4953635" cy="610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Inserindo a PORTA MOVIE no armário construtor:</a:t>
            </a:r>
          </a:p>
        </p:txBody>
      </p:sp>
      <p:sp>
        <p:nvSpPr>
          <p:cNvPr id="2" name="Retângulo 6272"/>
          <p:cNvSpPr/>
          <p:nvPr/>
        </p:nvSpPr>
        <p:spPr>
          <a:xfrm>
            <a:off x="389572" y="1244917"/>
            <a:ext cx="6978015" cy="1291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PASSO 1: Na tela do construtor de armários escolha uma das opções, ARMÁRIO PREMIUM ou ARMÁRIO MARCENARIA são os modelos indicados para usar a PORTA MOVIE pois eles tem a opção de editar o tamponamento proporcionando uma distância maior entre as portas e as prateleiras ou gaveteiros de seu armário.</a:t>
            </a:r>
          </a:p>
        </p:txBody>
      </p:sp>
      <p:sp>
        <p:nvSpPr>
          <p:cNvPr id="5" name="Retângulo 6272"/>
          <p:cNvSpPr/>
          <p:nvPr/>
        </p:nvSpPr>
        <p:spPr>
          <a:xfrm>
            <a:off x="488315" y="5732145"/>
            <a:ext cx="6978015" cy="86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PASSO 2: Com seu armário em seu ambiente de dois cliques no tamponamento e edite a profundidade dele conforme desejado</a:t>
            </a:r>
          </a:p>
        </p:txBody>
      </p:sp>
      <p:sp>
        <p:nvSpPr>
          <p:cNvPr id="7" name="Retângulo 6272"/>
          <p:cNvSpPr/>
          <p:nvPr/>
        </p:nvSpPr>
        <p:spPr>
          <a:xfrm>
            <a:off x="681355" y="8033385"/>
            <a:ext cx="6066155" cy="55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PASSO 3: Alinhe o tamponamento superior com os laterais!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" y="2827020"/>
            <a:ext cx="5879465" cy="28771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" y="6691630"/>
            <a:ext cx="3272155" cy="1330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635" y="6708775"/>
            <a:ext cx="3272155" cy="13138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35" y="8552815"/>
            <a:ext cx="3173095" cy="1280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635" y="8552815"/>
            <a:ext cx="3200400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72" name="Retângulo 6272"/>
          <p:cNvSpPr/>
          <p:nvPr/>
        </p:nvSpPr>
        <p:spPr>
          <a:xfrm>
            <a:off x="488315" y="683895"/>
            <a:ext cx="3291840" cy="954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PASSO 4: Movimente a VISTA para alinhar ao tamponamento superior e com as laterais!</a:t>
            </a:r>
          </a:p>
        </p:txBody>
      </p:sp>
      <p:sp>
        <p:nvSpPr>
          <p:cNvPr id="5" name="Retângulo 6272"/>
          <p:cNvSpPr/>
          <p:nvPr/>
        </p:nvSpPr>
        <p:spPr>
          <a:xfrm>
            <a:off x="327660" y="3484880"/>
            <a:ext cx="6978015" cy="648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PASSO 6: De dois clique na porta de trás e substitua ela pelo modelo MOVIE</a:t>
            </a:r>
          </a:p>
        </p:txBody>
      </p:sp>
      <p:sp>
        <p:nvSpPr>
          <p:cNvPr id="7" name="Retângulo 6272"/>
          <p:cNvSpPr/>
          <p:nvPr/>
        </p:nvSpPr>
        <p:spPr>
          <a:xfrm>
            <a:off x="411479" y="7087235"/>
            <a:ext cx="6749415" cy="55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FINALIZAÇÃO: A PORTA MOVIE será inserida em seu armário sem interferências!</a:t>
            </a:r>
          </a:p>
        </p:txBody>
      </p:sp>
      <p:sp>
        <p:nvSpPr>
          <p:cNvPr id="8" name="Retângulo 6272"/>
          <p:cNvSpPr/>
          <p:nvPr/>
        </p:nvSpPr>
        <p:spPr>
          <a:xfrm>
            <a:off x="3945255" y="683895"/>
            <a:ext cx="3291840" cy="954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PASSO 5: Movimente a PORTA para alinhar ao tamponamento superior e com as laterais!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" y="1880235"/>
            <a:ext cx="3625215" cy="1407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50" y="1866900"/>
            <a:ext cx="3387725" cy="14338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80" y="4298315"/>
            <a:ext cx="4544060" cy="2563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805" y="4304030"/>
            <a:ext cx="2332990" cy="2535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300" y="7724775"/>
            <a:ext cx="2578735" cy="244729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Retângulo 6272"/>
          <p:cNvSpPr/>
          <p:nvPr/>
        </p:nvSpPr>
        <p:spPr>
          <a:xfrm>
            <a:off x="1169035" y="617220"/>
            <a:ext cx="5234940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Inserindo a PORTA MOVIE avulsa em seu ambiente</a:t>
            </a:r>
          </a:p>
        </p:txBody>
      </p:sp>
      <p:sp>
        <p:nvSpPr>
          <p:cNvPr id="7" name="Retângulo 6272"/>
          <p:cNvSpPr/>
          <p:nvPr/>
        </p:nvSpPr>
        <p:spPr>
          <a:xfrm>
            <a:off x="715010" y="6239510"/>
            <a:ext cx="6129655" cy="55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FINALIZAÇÃO: Sua PORTA MOVIE será inserida em ambiente</a:t>
            </a:r>
          </a:p>
        </p:txBody>
      </p:sp>
      <p:sp>
        <p:nvSpPr>
          <p:cNvPr id="2" name="Retângulo 6272"/>
          <p:cNvSpPr/>
          <p:nvPr/>
        </p:nvSpPr>
        <p:spPr>
          <a:xfrm>
            <a:off x="404495" y="1215390"/>
            <a:ext cx="6749415" cy="834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2B2B2B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PASSO 1: Em biblioteca acesse a aba PORTAS/FRENTES depois selecione um de nossos modelos de PORTA MOVIE e arraste para seu ambiente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2228215"/>
            <a:ext cx="7479030" cy="1699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" y="4380230"/>
            <a:ext cx="7433310" cy="1710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620" y="7025640"/>
            <a:ext cx="1447800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51435" y="-13970"/>
            <a:ext cx="26263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SORRENTO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65" name="Retângulo: Cantos Arredondados 5765"/>
          <p:cNvSpPr/>
          <p:nvPr/>
        </p:nvSpPr>
        <p:spPr>
          <a:xfrm>
            <a:off x="489902" y="2169477"/>
            <a:ext cx="1750060" cy="3196590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99" name="Retângulo 99"/>
          <p:cNvSpPr/>
          <p:nvPr/>
        </p:nvSpPr>
        <p:spPr>
          <a:xfrm>
            <a:off x="227330" y="408305"/>
            <a:ext cx="7403465" cy="1465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Sorrento apresenta o mais moderno design italiano, tornando-se uma excelente escolha para quem busca um visual refinado e minimalista.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</a:t>
            </a:r>
            <a:r>
              <a:rPr lang="pt-PT" sz="1600">
                <a:solidFill>
                  <a:srgbClr val="202124"/>
                </a:solidFill>
                <a:effectLst/>
                <a:latin typeface="Univers" panose="020B0603020202030204"/>
                <a:ea typeface="Calibri" panose="020F0502020204030204"/>
              </a:rPr>
              <a:t>Também se conecta ao que designers e arquitetos veem como de maior valor e beleza nos dormitórios.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3" name="Retângulo: Cantos Arredondados 143"/>
          <p:cNvSpPr/>
          <p:nvPr/>
        </p:nvSpPr>
        <p:spPr>
          <a:xfrm>
            <a:off x="509587" y="6164262"/>
            <a:ext cx="1750060" cy="3196590"/>
          </a:xfrm>
          <a:prstGeom prst="roundRect">
            <a:avLst>
              <a:gd name="adj" fmla="val 242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" name="Retângulo 6013"/>
          <p:cNvSpPr/>
          <p:nvPr/>
        </p:nvSpPr>
        <p:spPr>
          <a:xfrm flipV="1">
            <a:off x="-11430" y="572706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013"/>
          <p:cNvSpPr/>
          <p:nvPr/>
        </p:nvSpPr>
        <p:spPr>
          <a:xfrm flipV="1">
            <a:off x="2503170" y="1855470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2" name="Retângulo 142"/>
          <p:cNvSpPr/>
          <p:nvPr/>
        </p:nvSpPr>
        <p:spPr>
          <a:xfrm>
            <a:off x="4312285" y="2609215"/>
            <a:ext cx="181483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Sorrento 1100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34" name="Retângulo 5634"/>
          <p:cNvSpPr/>
          <p:nvPr/>
        </p:nvSpPr>
        <p:spPr>
          <a:xfrm>
            <a:off x="4176395" y="6480810"/>
            <a:ext cx="208788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Sorrento Linear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10" y="3114040"/>
            <a:ext cx="3360420" cy="1719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610" y="7007860"/>
            <a:ext cx="3361690" cy="1733550"/>
          </a:xfrm>
          <a:prstGeom prst="rect">
            <a:avLst/>
          </a:prstGeom>
        </p:spPr>
      </p:pic>
      <p:sp>
        <p:nvSpPr>
          <p:cNvPr id="6" name="Retângulo 73">
            <a:extLst>
              <a:ext uri="{FF2B5EF4-FFF2-40B4-BE49-F238E27FC236}">
                <a16:creationId xmlns:a16="http://schemas.microsoft.com/office/drawing/2014/main" id="{E26B04FC-85AD-CD2D-4484-2AFB2536C59E}"/>
              </a:ext>
            </a:extLst>
          </p:cNvPr>
          <p:cNvSpPr/>
          <p:nvPr/>
        </p:nvSpPr>
        <p:spPr>
          <a:xfrm>
            <a:off x="295592" y="9466897"/>
            <a:ext cx="7355840" cy="755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Estando disponíveis para armários de dormitórios em todas as cores da linha Leo Sob medida menos o padrão </a:t>
            </a: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BRANCO TX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7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8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3" name="Retângulo 73"/>
          <p:cNvSpPr/>
          <p:nvPr/>
        </p:nvSpPr>
        <p:spPr>
          <a:xfrm>
            <a:off x="203835" y="1769745"/>
            <a:ext cx="3161030" cy="1305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PASSO 1: Com o armário construtor inserido no promob abriremos a aba modelos.</a:t>
            </a:r>
          </a:p>
        </p:txBody>
      </p:sp>
      <p:sp>
        <p:nvSpPr>
          <p:cNvPr id="2" name="Retângulo 73"/>
          <p:cNvSpPr/>
          <p:nvPr/>
        </p:nvSpPr>
        <p:spPr>
          <a:xfrm>
            <a:off x="3990975" y="5022215"/>
            <a:ext cx="3161030" cy="1489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PASSO 2: Em modelos na opção portas/frentes selecionar Sorrento linear ou Sorrento 1100.</a:t>
            </a:r>
          </a:p>
        </p:txBody>
      </p:sp>
      <p:sp>
        <p:nvSpPr>
          <p:cNvPr id="3" name="Retângulo 73"/>
          <p:cNvSpPr/>
          <p:nvPr/>
        </p:nvSpPr>
        <p:spPr>
          <a:xfrm>
            <a:off x="407035" y="8192770"/>
            <a:ext cx="3161030" cy="112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FINALIZAÇÃO: A Sorrento será inserida em seu ambiente.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0" y="757555"/>
            <a:ext cx="3754755" cy="3329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" y="4074795"/>
            <a:ext cx="3435985" cy="3384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30" y="6796405"/>
            <a:ext cx="636905" cy="653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390" y="7141210"/>
            <a:ext cx="3441065" cy="29032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182"/>
          <p:cNvSpPr/>
          <p:nvPr/>
        </p:nvSpPr>
        <p:spPr>
          <a:xfrm>
            <a:off x="2996565" y="76200"/>
            <a:ext cx="4562475" cy="369316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9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100">
                <a:effectLst/>
                <a:ea typeface="Calibri" panose="020F0502020204030204"/>
                <a:cs typeface="Times New Roman" panose="02020603050405020304"/>
              </a:rPr>
              <a:t> </a:t>
            </a:r>
          </a:p>
        </p:txBody>
      </p:sp>
      <p:sp>
        <p:nvSpPr>
          <p:cNvPr id="35" name="Retângulo 35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2" name="Retângulo 72"/>
          <p:cNvSpPr/>
          <p:nvPr/>
        </p:nvSpPr>
        <p:spPr>
          <a:xfrm>
            <a:off x="2924810" y="76200"/>
            <a:ext cx="76200" cy="1061593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V="1">
            <a:off x="6235700" y="317"/>
            <a:ext cx="1323975" cy="4470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4" name="Retângulo 5774"/>
          <p:cNvSpPr/>
          <p:nvPr/>
        </p:nvSpPr>
        <p:spPr>
          <a:xfrm>
            <a:off x="6398895" y="25400"/>
            <a:ext cx="110045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INDICE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grpSp>
        <p:nvGrpSpPr>
          <p:cNvPr id="229" name="Agrupar 229"/>
          <p:cNvGrpSpPr/>
          <p:nvPr/>
        </p:nvGrpSpPr>
        <p:grpSpPr>
          <a:xfrm>
            <a:off x="237946" y="117481"/>
            <a:ext cx="2684780" cy="821049"/>
            <a:chOff x="396815" y="-197990"/>
            <a:chExt cx="2685378" cy="823600"/>
          </a:xfrm>
        </p:grpSpPr>
        <p:sp>
          <p:nvSpPr>
            <p:cNvPr id="170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29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1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72" name="Retângulo 172"/>
            <p:cNvSpPr/>
            <p:nvPr/>
          </p:nvSpPr>
          <p:spPr>
            <a:xfrm>
              <a:off x="754400" y="-197990"/>
              <a:ext cx="2327793" cy="4586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kit de gaveta tandembox </a:t>
              </a:r>
            </a:p>
          </p:txBody>
        </p:sp>
        <p:sp>
          <p:nvSpPr>
            <p:cNvPr id="17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110 até Pag. 114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0" name="Agrupar 229"/>
          <p:cNvGrpSpPr/>
          <p:nvPr/>
        </p:nvGrpSpPr>
        <p:grpSpPr>
          <a:xfrm>
            <a:off x="237311" y="982984"/>
            <a:ext cx="2471421" cy="770251"/>
            <a:chOff x="396815" y="-147034"/>
            <a:chExt cx="2471971" cy="772644"/>
          </a:xfrm>
        </p:grpSpPr>
        <p:sp>
          <p:nvSpPr>
            <p:cNvPr id="1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3" name="Retângulo 172"/>
            <p:cNvSpPr/>
            <p:nvPr/>
          </p:nvSpPr>
          <p:spPr>
            <a:xfrm>
              <a:off x="755035" y="-147034"/>
              <a:ext cx="2113751" cy="40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orga line divisores</a:t>
              </a:r>
            </a:p>
          </p:txBody>
        </p:sp>
        <p:sp>
          <p:nvSpPr>
            <p:cNvPr id="1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115 até Pag. 116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5" name="Agrupar 229"/>
          <p:cNvGrpSpPr/>
          <p:nvPr/>
        </p:nvGrpSpPr>
        <p:grpSpPr>
          <a:xfrm>
            <a:off x="236041" y="1803404"/>
            <a:ext cx="2686685" cy="835021"/>
            <a:chOff x="396815" y="-212005"/>
            <a:chExt cx="2687284" cy="837615"/>
          </a:xfrm>
        </p:grpSpPr>
        <p:sp>
          <p:nvSpPr>
            <p:cNvPr id="1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8" name="Retângulo 172"/>
            <p:cNvSpPr/>
            <p:nvPr/>
          </p:nvSpPr>
          <p:spPr>
            <a:xfrm>
              <a:off x="756305" y="-212005"/>
              <a:ext cx="2327794" cy="5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orga line auxiliares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117 até Pag. 118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0" name="Agrupar 229"/>
          <p:cNvGrpSpPr/>
          <p:nvPr/>
        </p:nvGrpSpPr>
        <p:grpSpPr>
          <a:xfrm>
            <a:off x="235406" y="2670180"/>
            <a:ext cx="2473325" cy="795650"/>
            <a:chOff x="396815" y="-172512"/>
            <a:chExt cx="2473876" cy="798122"/>
          </a:xfrm>
        </p:grpSpPr>
        <p:sp>
          <p:nvSpPr>
            <p:cNvPr id="2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3" name="Retângulo 172"/>
            <p:cNvSpPr/>
            <p:nvPr/>
          </p:nvSpPr>
          <p:spPr>
            <a:xfrm>
              <a:off x="758846" y="-172512"/>
              <a:ext cx="2111845" cy="451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divisor de talheres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119 até Pag. 120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5" name="Agrupar 229"/>
          <p:cNvGrpSpPr/>
          <p:nvPr/>
        </p:nvGrpSpPr>
        <p:grpSpPr>
          <a:xfrm>
            <a:off x="257631" y="3505840"/>
            <a:ext cx="2294116" cy="808350"/>
            <a:chOff x="396815" y="-185251"/>
            <a:chExt cx="2294627" cy="810861"/>
          </a:xfrm>
        </p:grpSpPr>
        <p:sp>
          <p:nvSpPr>
            <p:cNvPr id="2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8" name="Retângulo 172"/>
            <p:cNvSpPr/>
            <p:nvPr/>
          </p:nvSpPr>
          <p:spPr>
            <a:xfrm>
              <a:off x="758846" y="-185251"/>
              <a:ext cx="1932100" cy="468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kit porta tempero </a:t>
              </a:r>
            </a:p>
          </p:txBody>
        </p:sp>
        <p:sp>
          <p:nvSpPr>
            <p:cNvPr id="2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121 até Pag. 122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0" name="Agrupar 229"/>
          <p:cNvGrpSpPr/>
          <p:nvPr/>
        </p:nvGrpSpPr>
        <p:grpSpPr>
          <a:xfrm>
            <a:off x="256996" y="4371340"/>
            <a:ext cx="2294116" cy="655955"/>
            <a:chOff x="396815" y="-32383"/>
            <a:chExt cx="2294627" cy="657993"/>
          </a:xfrm>
        </p:grpSpPr>
        <p:sp>
          <p:nvSpPr>
            <p:cNvPr id="3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3" name="Retângulo 172"/>
            <p:cNvSpPr/>
            <p:nvPr/>
          </p:nvSpPr>
          <p:spPr>
            <a:xfrm>
              <a:off x="759481" y="-32383"/>
              <a:ext cx="158912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movento</a:t>
              </a:r>
            </a:p>
          </p:txBody>
        </p:sp>
        <p:sp>
          <p:nvSpPr>
            <p:cNvPr id="3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123 até Pag. 124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6" name="Agrupar 229"/>
          <p:cNvGrpSpPr/>
          <p:nvPr/>
        </p:nvGrpSpPr>
        <p:grpSpPr>
          <a:xfrm>
            <a:off x="255726" y="5078730"/>
            <a:ext cx="2740660" cy="655955"/>
            <a:chOff x="396815" y="-32383"/>
            <a:chExt cx="2741270" cy="657993"/>
          </a:xfrm>
        </p:grpSpPr>
        <p:sp>
          <p:nvSpPr>
            <p:cNvPr id="3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9" name="Retângulo 172"/>
            <p:cNvSpPr/>
            <p:nvPr/>
          </p:nvSpPr>
          <p:spPr>
            <a:xfrm>
              <a:off x="760751" y="-32383"/>
              <a:ext cx="23773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dobradiças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125 até Pag. 126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1" name="Agrupar 229"/>
          <p:cNvGrpSpPr/>
          <p:nvPr/>
        </p:nvGrpSpPr>
        <p:grpSpPr>
          <a:xfrm>
            <a:off x="234136" y="5792474"/>
            <a:ext cx="2667000" cy="883916"/>
            <a:chOff x="396815" y="-261052"/>
            <a:chExt cx="2667594" cy="886662"/>
          </a:xfrm>
        </p:grpSpPr>
        <p:sp>
          <p:nvSpPr>
            <p:cNvPr id="4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4" name="Retângulo 172"/>
            <p:cNvSpPr/>
            <p:nvPr/>
          </p:nvSpPr>
          <p:spPr>
            <a:xfrm>
              <a:off x="762656" y="-261052"/>
              <a:ext cx="2301753" cy="5783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dobradiça standart 107°</a:t>
              </a:r>
            </a:p>
          </p:txBody>
        </p:sp>
        <p:sp>
          <p:nvSpPr>
            <p:cNvPr id="4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127 até Pag. 128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6" name="Agrupar 229"/>
          <p:cNvGrpSpPr/>
          <p:nvPr/>
        </p:nvGrpSpPr>
        <p:grpSpPr>
          <a:xfrm>
            <a:off x="257631" y="6727190"/>
            <a:ext cx="2648834" cy="655955"/>
            <a:chOff x="396815" y="-32383"/>
            <a:chExt cx="2649424" cy="657993"/>
          </a:xfrm>
        </p:grpSpPr>
        <p:sp>
          <p:nvSpPr>
            <p:cNvPr id="4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9" name="Retângulo 172"/>
            <p:cNvSpPr/>
            <p:nvPr/>
          </p:nvSpPr>
          <p:spPr>
            <a:xfrm>
              <a:off x="718446" y="-32383"/>
              <a:ext cx="2327793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 Blum – </a:t>
              </a:r>
              <a:r>
                <a:rPr lang="pt-BR" sz="1400" dirty="0" err="1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aventos</a:t>
              </a: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 HK-XS</a:t>
              </a:r>
            </a:p>
          </p:txBody>
        </p:sp>
        <p:sp>
          <p:nvSpPr>
            <p:cNvPr id="5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129 até Pag. 130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1" name="Agrupar 229"/>
          <p:cNvGrpSpPr/>
          <p:nvPr/>
        </p:nvGrpSpPr>
        <p:grpSpPr>
          <a:xfrm>
            <a:off x="234136" y="7414895"/>
            <a:ext cx="2294116" cy="655955"/>
            <a:chOff x="396815" y="-32383"/>
            <a:chExt cx="2294627" cy="657993"/>
          </a:xfrm>
        </p:grpSpPr>
        <p:sp>
          <p:nvSpPr>
            <p:cNvPr id="5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4" name="Retângulo 172"/>
            <p:cNvSpPr/>
            <p:nvPr/>
          </p:nvSpPr>
          <p:spPr>
            <a:xfrm>
              <a:off x="758210" y="-32383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Blum – legrabox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Pag. 131 até Pag. 135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6" name="Agrupar 229"/>
          <p:cNvGrpSpPr/>
          <p:nvPr/>
        </p:nvGrpSpPr>
        <p:grpSpPr>
          <a:xfrm>
            <a:off x="256361" y="8123555"/>
            <a:ext cx="2667636" cy="655955"/>
            <a:chOff x="396815" y="-32383"/>
            <a:chExt cx="2668230" cy="657993"/>
          </a:xfrm>
        </p:grpSpPr>
        <p:sp>
          <p:nvSpPr>
            <p:cNvPr id="5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39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9" name="Retângulo 172"/>
            <p:cNvSpPr/>
            <p:nvPr/>
          </p:nvSpPr>
          <p:spPr>
            <a:xfrm>
              <a:off x="758846" y="-32383"/>
              <a:ext cx="230619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pivotante F458</a:t>
              </a:r>
            </a:p>
          </p:txBody>
        </p:sp>
        <p:sp>
          <p:nvSpPr>
            <p:cNvPr id="6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136 até Pag. 137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1" name="Agrupar 229"/>
          <p:cNvGrpSpPr/>
          <p:nvPr/>
        </p:nvGrpSpPr>
        <p:grpSpPr>
          <a:xfrm>
            <a:off x="255726" y="8836660"/>
            <a:ext cx="2294116" cy="655955"/>
            <a:chOff x="396815" y="-32383"/>
            <a:chExt cx="2294627" cy="657993"/>
          </a:xfrm>
        </p:grpSpPr>
        <p:sp>
          <p:nvSpPr>
            <p:cNvPr id="6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4" name="Retângulo 172"/>
            <p:cNvSpPr/>
            <p:nvPr/>
          </p:nvSpPr>
          <p:spPr>
            <a:xfrm>
              <a:off x="758846" y="-32383"/>
              <a:ext cx="1589759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Gallardo zero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138 até Pag. 139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66" name="Agrupar 229"/>
          <p:cNvGrpSpPr/>
          <p:nvPr/>
        </p:nvGrpSpPr>
        <p:grpSpPr>
          <a:xfrm>
            <a:off x="254456" y="9556750"/>
            <a:ext cx="2667635" cy="655955"/>
            <a:chOff x="396815" y="-32383"/>
            <a:chExt cx="2668229" cy="657993"/>
          </a:xfrm>
        </p:grpSpPr>
        <p:sp>
          <p:nvSpPr>
            <p:cNvPr id="6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9" name="Retângulo 172"/>
            <p:cNvSpPr/>
            <p:nvPr/>
          </p:nvSpPr>
          <p:spPr>
            <a:xfrm>
              <a:off x="763292" y="-32383"/>
              <a:ext cx="2301752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lata alumínio 130 </a:t>
              </a:r>
            </a:p>
          </p:txBody>
        </p:sp>
        <p:sp>
          <p:nvSpPr>
            <p:cNvPr id="7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140 até Pag. 141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sp>
        <p:nvSpPr>
          <p:cNvPr id="71" name="Retângulo 6286"/>
          <p:cNvSpPr/>
          <p:nvPr/>
        </p:nvSpPr>
        <p:spPr>
          <a:xfrm>
            <a:off x="3001010" y="7106285"/>
            <a:ext cx="4558665" cy="358584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728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100">
                <a:effectLst/>
                <a:ea typeface="Calibri" panose="020F0502020204030204"/>
                <a:cs typeface="Times New Roman" panose="02020603050405020304"/>
              </a:rPr>
              <a:t> </a:t>
            </a:r>
          </a:p>
        </p:txBody>
      </p:sp>
      <p:sp>
        <p:nvSpPr>
          <p:cNvPr id="8" name="Retângulo 6291"/>
          <p:cNvSpPr/>
          <p:nvPr/>
        </p:nvSpPr>
        <p:spPr>
          <a:xfrm flipH="1">
            <a:off x="2996565" y="3769360"/>
            <a:ext cx="4558665" cy="376682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4188" b="-845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  <a:cs typeface="Times New Roman" panose="02020603050405020304"/>
              </a:rPr>
              <a:t> </a:t>
            </a:r>
            <a:endParaRPr lang="pt-BR" sz="1100">
              <a:effectLst/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YELLOW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659" name="Retângulo 5659"/>
          <p:cNvSpPr/>
          <p:nvPr/>
        </p:nvSpPr>
        <p:spPr>
          <a:xfrm>
            <a:off x="177482" y="741680"/>
            <a:ext cx="7204710" cy="945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Yellow foi desenvolvida com o objetivo de ser mais acessível ao cliente, é uma ótima opção para quem quer um ambiente sofisticado com baixo custo.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09" name="Retângulo: Cantos Arredondados 5909"/>
          <p:cNvSpPr/>
          <p:nvPr/>
        </p:nvSpPr>
        <p:spPr>
          <a:xfrm>
            <a:off x="382587" y="2311400"/>
            <a:ext cx="1859915" cy="3404870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91" name="Retângulo 91"/>
          <p:cNvSpPr/>
          <p:nvPr/>
        </p:nvSpPr>
        <p:spPr>
          <a:xfrm>
            <a:off x="3817302" y="6610985"/>
            <a:ext cx="2591435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Yellow portas de giro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04" name="Retângulo: Cantos Arredondados 204"/>
          <p:cNvSpPr/>
          <p:nvPr/>
        </p:nvSpPr>
        <p:spPr>
          <a:xfrm>
            <a:off x="382587" y="6256020"/>
            <a:ext cx="1859915" cy="3404870"/>
          </a:xfrm>
          <a:prstGeom prst="roundRect">
            <a:avLst>
              <a:gd name="adj" fmla="val 242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762" name="Retângulo 5762"/>
          <p:cNvSpPr/>
          <p:nvPr/>
        </p:nvSpPr>
        <p:spPr>
          <a:xfrm>
            <a:off x="3757612" y="2466975"/>
            <a:ext cx="292608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Yellow portas de correr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" name="Retângulo 6013"/>
          <p:cNvSpPr/>
          <p:nvPr/>
        </p:nvSpPr>
        <p:spPr>
          <a:xfrm flipV="1">
            <a:off x="-13970" y="5937250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013"/>
          <p:cNvSpPr/>
          <p:nvPr/>
        </p:nvSpPr>
        <p:spPr>
          <a:xfrm flipV="1">
            <a:off x="2492375" y="184086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81" name="Retângulo 181"/>
          <p:cNvSpPr/>
          <p:nvPr/>
        </p:nvSpPr>
        <p:spPr>
          <a:xfrm>
            <a:off x="3902392" y="2801302"/>
            <a:ext cx="264795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(Armário marcenaria)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263683" y="9824523"/>
            <a:ext cx="6987857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leo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 sob medida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820" y="3220085"/>
            <a:ext cx="3487420" cy="182054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955" y="7030085"/>
            <a:ext cx="3487420" cy="184404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15074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YELLOW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013"/>
          <p:cNvSpPr/>
          <p:nvPr/>
        </p:nvSpPr>
        <p:spPr>
          <a:xfrm flipV="1">
            <a:off x="2492375" y="184086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73" name="Retângulo: Cantos Arredondados 5909"/>
          <p:cNvSpPr/>
          <p:nvPr/>
        </p:nvSpPr>
        <p:spPr>
          <a:xfrm>
            <a:off x="172402" y="2658110"/>
            <a:ext cx="3328035" cy="3258185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01" name="Retângulo 5901"/>
          <p:cNvSpPr/>
          <p:nvPr/>
        </p:nvSpPr>
        <p:spPr>
          <a:xfrm>
            <a:off x="182562" y="819150"/>
            <a:ext cx="7204710" cy="926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Acrescentamos mais um modelo na linha Yellow, agora contamos também com o armário portas de correr com rodapé!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38" name="Retângulo 338"/>
          <p:cNvSpPr/>
          <p:nvPr/>
        </p:nvSpPr>
        <p:spPr>
          <a:xfrm>
            <a:off x="4108767" y="2938145"/>
            <a:ext cx="292608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Yellow portas de correr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Caixa de Texto 2"/>
          <p:cNvSpPr txBox="1"/>
          <p:nvPr/>
        </p:nvSpPr>
        <p:spPr>
          <a:xfrm>
            <a:off x="283368" y="9792581"/>
            <a:ext cx="6992937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leo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 sob medida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0" y="3376930"/>
            <a:ext cx="3487420" cy="182054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919" name="Retângulo 4919"/>
          <p:cNvSpPr/>
          <p:nvPr/>
        </p:nvSpPr>
        <p:spPr>
          <a:xfrm>
            <a:off x="239395" y="748030"/>
            <a:ext cx="7065010" cy="589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Linha Yellow agora na cozinha, segue abaixo nossos módulos inferiores disponíveis: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5" name="Retângulo 6015"/>
          <p:cNvSpPr/>
          <p:nvPr/>
        </p:nvSpPr>
        <p:spPr>
          <a:xfrm>
            <a:off x="591502" y="5080635"/>
            <a:ext cx="6380480" cy="284226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6020" name="Imagem 60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7" y="5163185"/>
            <a:ext cx="4769485" cy="264033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624965"/>
            <a:ext cx="5943600" cy="3105150"/>
          </a:xfrm>
          <a:prstGeom prst="rect">
            <a:avLst/>
          </a:prstGeom>
        </p:spPr>
      </p:pic>
      <p:sp>
        <p:nvSpPr>
          <p:cNvPr id="6" name="Caixa de Texto 5"/>
          <p:cNvSpPr txBox="1"/>
          <p:nvPr/>
        </p:nvSpPr>
        <p:spPr>
          <a:xfrm>
            <a:off x="288924" y="9779328"/>
            <a:ext cx="7065010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leo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 sob medida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135255" y="0"/>
            <a:ext cx="215074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YELLOW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02" name="Retângulo 6002"/>
          <p:cNvSpPr/>
          <p:nvPr/>
        </p:nvSpPr>
        <p:spPr>
          <a:xfrm>
            <a:off x="231775" y="5879465"/>
            <a:ext cx="7096125" cy="278257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99" name="Retângulo 6299"/>
          <p:cNvSpPr/>
          <p:nvPr/>
        </p:nvSpPr>
        <p:spPr>
          <a:xfrm>
            <a:off x="1049019" y="807720"/>
            <a:ext cx="5446395" cy="342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Segue abaixo nossos módulos superiores disponíveis: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1506220"/>
            <a:ext cx="5638800" cy="36671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" y="6106795"/>
            <a:ext cx="6324600" cy="2381250"/>
          </a:xfrm>
          <a:prstGeom prst="rect">
            <a:avLst/>
          </a:prstGeom>
        </p:spPr>
      </p:pic>
      <p:sp>
        <p:nvSpPr>
          <p:cNvPr id="2" name="Caixa de Texto 1"/>
          <p:cNvSpPr txBox="1"/>
          <p:nvPr/>
        </p:nvSpPr>
        <p:spPr>
          <a:xfrm>
            <a:off x="322579" y="9792581"/>
            <a:ext cx="7005321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>
                <a:latin typeface="Univers" panose="020B0603020202030204"/>
                <a:ea typeface="Calibri" panose="020F0502020204030204"/>
                <a:sym typeface="+mn-ea"/>
              </a:rPr>
              <a:t>L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eo Sob Medida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135255" y="0"/>
            <a:ext cx="215074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YELLOW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14" name="Retângulo 114"/>
          <p:cNvSpPr/>
          <p:nvPr/>
        </p:nvSpPr>
        <p:spPr>
          <a:xfrm>
            <a:off x="520065" y="564515"/>
            <a:ext cx="6532880" cy="1016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Após clicar no construtor de armários vá na opção YELLOW, escolha um de nossos modelos disponíveis e depois de configurar seu armário ele será inserido em seu ambiente.</a:t>
            </a:r>
          </a:p>
        </p:txBody>
      </p:sp>
      <p:sp>
        <p:nvSpPr>
          <p:cNvPr id="5" name="Retângulo 114"/>
          <p:cNvSpPr/>
          <p:nvPr/>
        </p:nvSpPr>
        <p:spPr>
          <a:xfrm>
            <a:off x="520065" y="5722620"/>
            <a:ext cx="6510020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o armário em seu ambiente ir em modelos para ter acesso aos padrões de cores disponíveis: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35" y="1708150"/>
            <a:ext cx="5364480" cy="392176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35" y="6539865"/>
            <a:ext cx="5210175" cy="3086100"/>
          </a:xfrm>
          <a:prstGeom prst="rect">
            <a:avLst/>
          </a:prstGeom>
        </p:spPr>
      </p:pic>
      <p:sp>
        <p:nvSpPr>
          <p:cNvPr id="11" name="Caixa de Texto 10"/>
          <p:cNvSpPr txBox="1"/>
          <p:nvPr/>
        </p:nvSpPr>
        <p:spPr>
          <a:xfrm>
            <a:off x="305876" y="9787653"/>
            <a:ext cx="6960622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leo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 sob medida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919" name="Retângulo 4919"/>
          <p:cNvSpPr/>
          <p:nvPr/>
        </p:nvSpPr>
        <p:spPr>
          <a:xfrm>
            <a:off x="468630" y="601345"/>
            <a:ext cx="6673850" cy="134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COZINHA YELLOW, lá você encontrará a aba: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Inferiores (contendo balcões e gaveteiros) basta escolher o módulo desejado e arrastar para seu ambiente.</a:t>
            </a:r>
          </a:p>
        </p:txBody>
      </p:sp>
      <p:sp>
        <p:nvSpPr>
          <p:cNvPr id="2" name="Retângulo 4919"/>
          <p:cNvSpPr/>
          <p:nvPr/>
        </p:nvSpPr>
        <p:spPr>
          <a:xfrm>
            <a:off x="776605" y="6033135"/>
            <a:ext cx="6019165" cy="65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Seu módulo será inserido em seu ambiente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2045970"/>
            <a:ext cx="48768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" y="4140200"/>
            <a:ext cx="4876800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" y="6820535"/>
            <a:ext cx="6256655" cy="2679700"/>
          </a:xfrm>
          <a:prstGeom prst="rect">
            <a:avLst/>
          </a:prstGeom>
        </p:spPr>
      </p:pic>
      <p:sp>
        <p:nvSpPr>
          <p:cNvPr id="8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49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9" name="Caixa de Texto 8"/>
          <p:cNvSpPr txBox="1"/>
          <p:nvPr/>
        </p:nvSpPr>
        <p:spPr>
          <a:xfrm>
            <a:off x="312502" y="9795867"/>
            <a:ext cx="6947369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leo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 sob medida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919" name="Retângulo 4919"/>
          <p:cNvSpPr/>
          <p:nvPr/>
        </p:nvSpPr>
        <p:spPr>
          <a:xfrm>
            <a:off x="468310" y="710883"/>
            <a:ext cx="6673851" cy="134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COZINHA YELLOW, lá você encontrará a aba: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Superiores (contendo armários e eletros) basta escolher o módulo desejado e arrastar para seu ambiente.</a:t>
            </a:r>
          </a:p>
        </p:txBody>
      </p:sp>
      <p:sp>
        <p:nvSpPr>
          <p:cNvPr id="2" name="Retângulo 4919"/>
          <p:cNvSpPr/>
          <p:nvPr/>
        </p:nvSpPr>
        <p:spPr>
          <a:xfrm>
            <a:off x="776605" y="6742430"/>
            <a:ext cx="6019165" cy="65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Seu módulo será inserido em seu ambiente</a:t>
            </a:r>
          </a:p>
        </p:txBody>
      </p:sp>
      <p:sp>
        <p:nvSpPr>
          <p:cNvPr id="8" name="Retângulo 6017"/>
          <p:cNvSpPr/>
          <p:nvPr/>
        </p:nvSpPr>
        <p:spPr>
          <a:xfrm>
            <a:off x="3568700" y="10436225"/>
            <a:ext cx="473075" cy="214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90" y="4632960"/>
            <a:ext cx="4695825" cy="1943100"/>
          </a:xfrm>
          <a:prstGeom prst="rect">
            <a:avLst/>
          </a:prstGeom>
        </p:spPr>
      </p:pic>
      <p:sp>
        <p:nvSpPr>
          <p:cNvPr id="6002" name="Retângulo 6002"/>
          <p:cNvSpPr/>
          <p:nvPr/>
        </p:nvSpPr>
        <p:spPr>
          <a:xfrm>
            <a:off x="563880" y="7513320"/>
            <a:ext cx="6430645" cy="2227580"/>
          </a:xfrm>
          <a:prstGeom prst="rect">
            <a:avLst/>
          </a:prstGeom>
          <a:solidFill>
            <a:srgbClr val="0D4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70" y="7621270"/>
            <a:ext cx="5320030" cy="20027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55" y="2334895"/>
            <a:ext cx="5715000" cy="1914525"/>
          </a:xfrm>
          <a:prstGeom prst="rect">
            <a:avLst/>
          </a:prstGeom>
        </p:spPr>
      </p:pic>
      <p:sp>
        <p:nvSpPr>
          <p:cNvPr id="14" name="Caixa de Texto 13"/>
          <p:cNvSpPr txBox="1"/>
          <p:nvPr/>
        </p:nvSpPr>
        <p:spPr>
          <a:xfrm>
            <a:off x="283844" y="9848850"/>
            <a:ext cx="7042785" cy="339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Disponível em toda linha </a:t>
            </a:r>
            <a:r>
              <a:rPr lang="pt-BR" sz="1600" b="1" dirty="0" err="1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leo</a:t>
            </a:r>
            <a:r>
              <a:rPr lang="pt-BR" sz="1600" b="1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 sob medida menos os padrões em MDP!</a:t>
            </a:r>
            <a:endParaRPr lang="pt-BR" altLang="en-US" sz="1600" b="1" dirty="0">
              <a:solidFill>
                <a:schemeClr val="tx1"/>
              </a:solidFill>
              <a:effectLst/>
              <a:latin typeface="Univers" panose="020B06030202020302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905" y="-19050"/>
            <a:ext cx="262255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VENTILADA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5</a:t>
            </a: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1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66" name="Retângulo 366"/>
          <p:cNvSpPr/>
          <p:nvPr/>
        </p:nvSpPr>
        <p:spPr>
          <a:xfrm>
            <a:off x="207327" y="485693"/>
            <a:ext cx="7041515" cy="85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latin typeface="Univers" panose="020B0603020202030204"/>
                <a:ea typeface="Calibri" panose="020F0502020204030204"/>
              </a:rPr>
              <a:t> 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porta ventilada permite que flua através de espaçamentos vazados a ventilação e ainda propõem ao ambiente mais harmonia e sofisticação.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67" name="Retângulo 6067"/>
          <p:cNvSpPr/>
          <p:nvPr/>
        </p:nvSpPr>
        <p:spPr>
          <a:xfrm>
            <a:off x="675957" y="1971357"/>
            <a:ext cx="6095365" cy="347472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82" name="Retângulo 5982"/>
          <p:cNvSpPr/>
          <p:nvPr/>
        </p:nvSpPr>
        <p:spPr>
          <a:xfrm>
            <a:off x="1879917" y="1488757"/>
            <a:ext cx="3693795" cy="43510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7052" t="-14980" r="-26" b="-39472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864" name="Retângulo 5864"/>
          <p:cNvSpPr/>
          <p:nvPr/>
        </p:nvSpPr>
        <p:spPr>
          <a:xfrm>
            <a:off x="4524692" y="5956617"/>
            <a:ext cx="2827655" cy="36252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842" name="Retângulo 5842"/>
          <p:cNvSpPr/>
          <p:nvPr/>
        </p:nvSpPr>
        <p:spPr>
          <a:xfrm>
            <a:off x="394335" y="8665210"/>
            <a:ext cx="4533265" cy="62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média entre vão é de 20mm a 30mm.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58" name="Retângulo 6058"/>
          <p:cNvSpPr/>
          <p:nvPr/>
        </p:nvSpPr>
        <p:spPr>
          <a:xfrm>
            <a:off x="394652" y="9189402"/>
            <a:ext cx="5834380" cy="35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Cotas de 110mm, 20mm e 60mm são fixas!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78" name="Retângulo 378"/>
          <p:cNvSpPr/>
          <p:nvPr/>
        </p:nvSpPr>
        <p:spPr>
          <a:xfrm>
            <a:off x="394335" y="6071869"/>
            <a:ext cx="4533265" cy="381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Podendo ser produzido nas medidas abaixo: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0" y="6621780"/>
            <a:ext cx="3181350" cy="77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" y="7716520"/>
            <a:ext cx="3181350" cy="762000"/>
          </a:xfrm>
          <a:prstGeom prst="rect">
            <a:avLst/>
          </a:prstGeom>
        </p:spPr>
      </p:pic>
      <p:sp>
        <p:nvSpPr>
          <p:cNvPr id="4" name="Retângulo 269931">
            <a:extLst>
              <a:ext uri="{FF2B5EF4-FFF2-40B4-BE49-F238E27FC236}">
                <a16:creationId xmlns:a16="http://schemas.microsoft.com/office/drawing/2014/main" id="{716DC6BB-6BBF-5F2A-C1D1-F906E74C4B0E}"/>
              </a:ext>
            </a:extLst>
          </p:cNvPr>
          <p:cNvSpPr/>
          <p:nvPr/>
        </p:nvSpPr>
        <p:spPr>
          <a:xfrm>
            <a:off x="394335" y="9722961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66" name="Retângulo 366"/>
          <p:cNvSpPr/>
          <p:nvPr/>
        </p:nvSpPr>
        <p:spPr>
          <a:xfrm>
            <a:off x="265430" y="783590"/>
            <a:ext cx="7041515" cy="718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seu módulo em seu ambiente clique em modelos em portas e frentes clique na opção “GOLA” e selecione a porta ventilada.</a:t>
            </a:r>
          </a:p>
        </p:txBody>
      </p:sp>
      <p:sp>
        <p:nvSpPr>
          <p:cNvPr id="2" name="Retângulo 366"/>
          <p:cNvSpPr/>
          <p:nvPr/>
        </p:nvSpPr>
        <p:spPr>
          <a:xfrm>
            <a:off x="573404" y="6078220"/>
            <a:ext cx="6463499" cy="60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ventilada será inserida em seu ambiente.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85925"/>
            <a:ext cx="7135495" cy="4328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0" y="6819265"/>
            <a:ext cx="36576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5944" name="Imagem 594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8" t="63392" r="29925" b="11547"/>
          <a:stretch>
            <a:fillRect/>
          </a:stretch>
        </p:blipFill>
        <p:spPr bwMode="auto">
          <a:xfrm>
            <a:off x="4246562" y="7273427"/>
            <a:ext cx="1997075" cy="1362075"/>
          </a:xfrm>
          <a:prstGeom prst="rect">
            <a:avLst/>
          </a:prstGeom>
          <a:ln>
            <a:noFill/>
          </a:ln>
        </p:spPr>
      </p:pic>
      <p:pic>
        <p:nvPicPr>
          <p:cNvPr id="6007" name="Imagem 600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8" t="20216" b="43406"/>
          <a:stretch>
            <a:fillRect/>
          </a:stretch>
        </p:blipFill>
        <p:spPr bwMode="auto">
          <a:xfrm>
            <a:off x="957262" y="5744845"/>
            <a:ext cx="1546860" cy="2232025"/>
          </a:xfrm>
          <a:prstGeom prst="rect">
            <a:avLst/>
          </a:prstGeom>
          <a:ln>
            <a:noFill/>
          </a:ln>
        </p:spPr>
      </p:pic>
      <p:sp>
        <p:nvSpPr>
          <p:cNvPr id="6018" name="Retângulo 6018"/>
          <p:cNvSpPr/>
          <p:nvPr/>
        </p:nvSpPr>
        <p:spPr>
          <a:xfrm>
            <a:off x="313372" y="511175"/>
            <a:ext cx="6932930" cy="1109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 modelo “Luminária RIP” veio para inovar a decoração de seu ambiente, sendo ela por meio de fixação sobreposta. Adequada ao PAILEO da Leo sob Medida.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48" name="Retângulo 6148"/>
          <p:cNvSpPr/>
          <p:nvPr/>
        </p:nvSpPr>
        <p:spPr>
          <a:xfrm>
            <a:off x="726122" y="2458720"/>
            <a:ext cx="6095365" cy="232664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5997" name="Imagem 599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13780" r="2848" b="5227"/>
          <a:stretch>
            <a:fillRect/>
          </a:stretch>
        </p:blipFill>
        <p:spPr bwMode="auto">
          <a:xfrm>
            <a:off x="1839912" y="1626235"/>
            <a:ext cx="3868420" cy="4051300"/>
          </a:xfrm>
          <a:prstGeom prst="rect">
            <a:avLst/>
          </a:prstGeom>
          <a:ln>
            <a:noFill/>
          </a:ln>
        </p:spPr>
      </p:pic>
      <p:sp>
        <p:nvSpPr>
          <p:cNvPr id="5831" name="Retângulo 5831"/>
          <p:cNvSpPr/>
          <p:nvPr/>
        </p:nvSpPr>
        <p:spPr>
          <a:xfrm>
            <a:off x="439737" y="7899400"/>
            <a:ext cx="2674524" cy="52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Modelo somente avulso!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3" name="Retângulo 623"/>
          <p:cNvSpPr/>
          <p:nvPr/>
        </p:nvSpPr>
        <p:spPr>
          <a:xfrm>
            <a:off x="434022" y="8526145"/>
            <a:ext cx="6640195" cy="899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Fonte não inclusa, Indicado a cada 2,5m de LED uma fonte de 5 amperes.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19" name="Imagem 61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32288" r="9120"/>
          <a:stretch>
            <a:fillRect/>
          </a:stretch>
        </p:blipFill>
        <p:spPr bwMode="auto">
          <a:xfrm>
            <a:off x="1987232" y="9815830"/>
            <a:ext cx="3412490" cy="364490"/>
          </a:xfrm>
          <a:prstGeom prst="rect">
            <a:avLst/>
          </a:prstGeom>
          <a:noFill/>
          <a:ln>
            <a:noFill/>
          </a:ln>
        </p:spPr>
      </p:pic>
      <p:sp>
        <p:nvSpPr>
          <p:cNvPr id="6511" name="Retângulo 6511"/>
          <p:cNvSpPr/>
          <p:nvPr/>
        </p:nvSpPr>
        <p:spPr>
          <a:xfrm>
            <a:off x="1783397" y="9320530"/>
            <a:ext cx="3924300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Conversor 5 amperes L313mm x A18mm x P18mm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86" name="Retângulo 5986"/>
          <p:cNvSpPr/>
          <p:nvPr/>
        </p:nvSpPr>
        <p:spPr>
          <a:xfrm rot="16200000">
            <a:off x="5754370" y="7592832"/>
            <a:ext cx="686435" cy="233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9mm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87" name="Retângulo 5987"/>
          <p:cNvSpPr/>
          <p:nvPr/>
        </p:nvSpPr>
        <p:spPr>
          <a:xfrm>
            <a:off x="4854734" y="8146552"/>
            <a:ext cx="835025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20mm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45" name="Retângulo 6045"/>
          <p:cNvSpPr/>
          <p:nvPr/>
        </p:nvSpPr>
        <p:spPr>
          <a:xfrm>
            <a:off x="4296569" y="7137537"/>
            <a:ext cx="1955165" cy="341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Desenho técnico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255" y="5856605"/>
            <a:ext cx="3506470" cy="1162050"/>
          </a:xfrm>
          <a:prstGeom prst="rect">
            <a:avLst/>
          </a:prstGeom>
        </p:spPr>
      </p:pic>
      <p:sp>
        <p:nvSpPr>
          <p:cNvPr id="2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" name="Retângulo 5673"/>
          <p:cNvSpPr/>
          <p:nvPr/>
        </p:nvSpPr>
        <p:spPr>
          <a:xfrm>
            <a:off x="2976880" y="25400"/>
            <a:ext cx="4582160" cy="391287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672" name="Retângulo 5672"/>
          <p:cNvSpPr/>
          <p:nvPr/>
        </p:nvSpPr>
        <p:spPr>
          <a:xfrm>
            <a:off x="2996565" y="3293110"/>
            <a:ext cx="4575175" cy="366903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671" name="Retângulo 5671"/>
          <p:cNvSpPr/>
          <p:nvPr/>
        </p:nvSpPr>
        <p:spPr>
          <a:xfrm>
            <a:off x="3001010" y="6677660"/>
            <a:ext cx="4582795" cy="401447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35" name="Retângulo 35"/>
          <p:cNvSpPr/>
          <p:nvPr/>
        </p:nvSpPr>
        <p:spPr>
          <a:xfrm>
            <a:off x="0" y="0"/>
            <a:ext cx="7559675" cy="7620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72" name="Retângulo 72"/>
          <p:cNvSpPr/>
          <p:nvPr/>
        </p:nvSpPr>
        <p:spPr>
          <a:xfrm>
            <a:off x="2924810" y="76200"/>
            <a:ext cx="76200" cy="10615930"/>
          </a:xfrm>
          <a:prstGeom prst="rect">
            <a:avLst/>
          </a:prstGeom>
          <a:solidFill>
            <a:srgbClr val="0D4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Shape 69"/>
          <p:cNvSpPr/>
          <p:nvPr/>
        </p:nvSpPr>
        <p:spPr>
          <a:xfrm rot="10800000" flipV="1">
            <a:off x="6235700" y="317"/>
            <a:ext cx="1323975" cy="4470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4" name="Retângulo 5774"/>
          <p:cNvSpPr/>
          <p:nvPr/>
        </p:nvSpPr>
        <p:spPr>
          <a:xfrm>
            <a:off x="6398895" y="25400"/>
            <a:ext cx="1100455" cy="39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INDICE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grpSp>
        <p:nvGrpSpPr>
          <p:cNvPr id="10" name="Agrupar 229"/>
          <p:cNvGrpSpPr/>
          <p:nvPr/>
        </p:nvGrpSpPr>
        <p:grpSpPr>
          <a:xfrm>
            <a:off x="237311" y="245828"/>
            <a:ext cx="2759075" cy="681907"/>
            <a:chOff x="396815" y="-58415"/>
            <a:chExt cx="2759689" cy="684025"/>
          </a:xfrm>
        </p:grpSpPr>
        <p:sp>
          <p:nvSpPr>
            <p:cNvPr id="1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3" name="Retângulo 172"/>
            <p:cNvSpPr/>
            <p:nvPr/>
          </p:nvSpPr>
          <p:spPr>
            <a:xfrm>
              <a:off x="755035" y="-58415"/>
              <a:ext cx="2401469" cy="40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Painéis usinagem especial</a:t>
              </a:r>
            </a:p>
          </p:txBody>
        </p:sp>
        <p:sp>
          <p:nvSpPr>
            <p:cNvPr id="1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142 até Pag. 144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15" name="Agrupar 229"/>
          <p:cNvGrpSpPr/>
          <p:nvPr/>
        </p:nvGrpSpPr>
        <p:grpSpPr>
          <a:xfrm>
            <a:off x="244931" y="965200"/>
            <a:ext cx="2952750" cy="720725"/>
            <a:chOff x="396815" y="-97354"/>
            <a:chExt cx="2953408" cy="722964"/>
          </a:xfrm>
        </p:grpSpPr>
        <p:sp>
          <p:nvSpPr>
            <p:cNvPr id="1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18" name="Retângulo 172"/>
            <p:cNvSpPr/>
            <p:nvPr/>
          </p:nvSpPr>
          <p:spPr>
            <a:xfrm>
              <a:off x="756305" y="-97354"/>
              <a:ext cx="2593918" cy="5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Sistema Flow S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1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145 até Pag. 147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0" name="Agrupar 229"/>
          <p:cNvGrpSpPr/>
          <p:nvPr/>
        </p:nvGrpSpPr>
        <p:grpSpPr>
          <a:xfrm>
            <a:off x="244931" y="1717677"/>
            <a:ext cx="2686685" cy="706753"/>
            <a:chOff x="396815" y="-83339"/>
            <a:chExt cx="2687284" cy="708949"/>
          </a:xfrm>
        </p:grpSpPr>
        <p:sp>
          <p:nvSpPr>
            <p:cNvPr id="2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3" name="Retângulo 172"/>
            <p:cNvSpPr/>
            <p:nvPr/>
          </p:nvSpPr>
          <p:spPr>
            <a:xfrm>
              <a:off x="758846" y="-83339"/>
              <a:ext cx="2325253" cy="4516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 deslizante RO82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148 até Pag. 149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25" name="Agrupar 229"/>
          <p:cNvGrpSpPr/>
          <p:nvPr/>
        </p:nvGrpSpPr>
        <p:grpSpPr>
          <a:xfrm>
            <a:off x="244931" y="2477136"/>
            <a:ext cx="2641601" cy="706754"/>
            <a:chOff x="396815" y="-83339"/>
            <a:chExt cx="2642189" cy="708949"/>
          </a:xfrm>
        </p:grpSpPr>
        <p:sp>
          <p:nvSpPr>
            <p:cNvPr id="26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46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27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28" name="Retângulo 172"/>
            <p:cNvSpPr/>
            <p:nvPr/>
          </p:nvSpPr>
          <p:spPr>
            <a:xfrm>
              <a:off x="758846" y="-83339"/>
              <a:ext cx="2280158" cy="468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Sorrento Cozinha </a:t>
              </a:r>
            </a:p>
          </p:txBody>
        </p:sp>
        <p:sp>
          <p:nvSpPr>
            <p:cNvPr id="29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150 até Pag. 152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0" name="Agrupar 229"/>
          <p:cNvGrpSpPr/>
          <p:nvPr/>
        </p:nvGrpSpPr>
        <p:grpSpPr>
          <a:xfrm>
            <a:off x="244296" y="3227788"/>
            <a:ext cx="2546986" cy="669207"/>
            <a:chOff x="396815" y="-45676"/>
            <a:chExt cx="2547553" cy="671286"/>
          </a:xfrm>
        </p:grpSpPr>
        <p:sp>
          <p:nvSpPr>
            <p:cNvPr id="31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2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3" name="Retângulo 172"/>
            <p:cNvSpPr/>
            <p:nvPr/>
          </p:nvSpPr>
          <p:spPr>
            <a:xfrm>
              <a:off x="759481" y="-45676"/>
              <a:ext cx="2184887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Portas e Frentes Tecido</a:t>
              </a:r>
            </a:p>
          </p:txBody>
        </p:sp>
        <p:sp>
          <p:nvSpPr>
            <p:cNvPr id="34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153 até Pag. 154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36" name="Agrupar 229"/>
          <p:cNvGrpSpPr/>
          <p:nvPr/>
        </p:nvGrpSpPr>
        <p:grpSpPr>
          <a:xfrm>
            <a:off x="243026" y="3948430"/>
            <a:ext cx="2740660" cy="655955"/>
            <a:chOff x="396815" y="-32383"/>
            <a:chExt cx="2741270" cy="657993"/>
          </a:xfrm>
        </p:grpSpPr>
        <p:sp>
          <p:nvSpPr>
            <p:cNvPr id="3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48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3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39" name="Retângulo 172"/>
            <p:cNvSpPr/>
            <p:nvPr/>
          </p:nvSpPr>
          <p:spPr>
            <a:xfrm>
              <a:off x="760751" y="-32383"/>
              <a:ext cx="23773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Prateleira Móvel Invisível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155 até Pag. 157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1" name="Agrupar 229"/>
          <p:cNvGrpSpPr/>
          <p:nvPr/>
        </p:nvGrpSpPr>
        <p:grpSpPr>
          <a:xfrm>
            <a:off x="246201" y="4578351"/>
            <a:ext cx="2667000" cy="772159"/>
            <a:chOff x="396815" y="-148948"/>
            <a:chExt cx="2667594" cy="774558"/>
          </a:xfrm>
        </p:grpSpPr>
        <p:sp>
          <p:nvSpPr>
            <p:cNvPr id="4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49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4" name="Retângulo 172"/>
            <p:cNvSpPr/>
            <p:nvPr/>
          </p:nvSpPr>
          <p:spPr>
            <a:xfrm>
              <a:off x="762656" y="-148948"/>
              <a:ext cx="2301753" cy="5783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Gallardo Zero Vidro</a:t>
              </a:r>
            </a:p>
          </p:txBody>
        </p:sp>
        <p:sp>
          <p:nvSpPr>
            <p:cNvPr id="4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158 até Pag. 159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46" name="Agrupar 229"/>
          <p:cNvGrpSpPr/>
          <p:nvPr/>
        </p:nvGrpSpPr>
        <p:grpSpPr>
          <a:xfrm>
            <a:off x="233501" y="5396230"/>
            <a:ext cx="2688589" cy="669925"/>
            <a:chOff x="396815" y="-46396"/>
            <a:chExt cx="2689188" cy="672006"/>
          </a:xfrm>
        </p:grpSpPr>
        <p:sp>
          <p:nvSpPr>
            <p:cNvPr id="4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50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49" name="Retângulo 172"/>
            <p:cNvSpPr/>
            <p:nvPr/>
          </p:nvSpPr>
          <p:spPr>
            <a:xfrm>
              <a:off x="758210" y="-46396"/>
              <a:ext cx="2327793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Kits Lixeiras de Plástico</a:t>
              </a:r>
            </a:p>
          </p:txBody>
        </p:sp>
        <p:sp>
          <p:nvSpPr>
            <p:cNvPr id="5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160 até Pag. 162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</p:grpSp>
      <p:grpSp>
        <p:nvGrpSpPr>
          <p:cNvPr id="51" name="Agrupar 229"/>
          <p:cNvGrpSpPr/>
          <p:nvPr/>
        </p:nvGrpSpPr>
        <p:grpSpPr>
          <a:xfrm>
            <a:off x="234136" y="6226175"/>
            <a:ext cx="2294116" cy="675005"/>
            <a:chOff x="396815" y="-51492"/>
            <a:chExt cx="2294627" cy="677102"/>
          </a:xfrm>
        </p:grpSpPr>
        <p:sp>
          <p:nvSpPr>
            <p:cNvPr id="5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51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4" name="Retângulo 172"/>
            <p:cNvSpPr/>
            <p:nvPr/>
          </p:nvSpPr>
          <p:spPr>
            <a:xfrm>
              <a:off x="758210" y="-51492"/>
              <a:ext cx="159039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Canto articulado 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chemeClr val="tx1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163 até Pag. 165</a:t>
              </a:r>
            </a:p>
          </p:txBody>
        </p:sp>
      </p:grpSp>
      <p:grpSp>
        <p:nvGrpSpPr>
          <p:cNvPr id="61" name="Agrupar 229"/>
          <p:cNvGrpSpPr/>
          <p:nvPr/>
        </p:nvGrpSpPr>
        <p:grpSpPr>
          <a:xfrm>
            <a:off x="232231" y="7033260"/>
            <a:ext cx="2472055" cy="655955"/>
            <a:chOff x="396815" y="-32383"/>
            <a:chExt cx="2472606" cy="657993"/>
          </a:xfrm>
        </p:grpSpPr>
        <p:sp>
          <p:nvSpPr>
            <p:cNvPr id="62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53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3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4" name="Retângulo 172"/>
            <p:cNvSpPr/>
            <p:nvPr/>
          </p:nvSpPr>
          <p:spPr>
            <a:xfrm>
              <a:off x="758846" y="-32383"/>
              <a:ext cx="2110575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Divisor de acrílico 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5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chemeClr val="tx1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166 até Pag. 170</a:t>
              </a:r>
            </a:p>
          </p:txBody>
        </p:sp>
      </p:grpSp>
      <p:grpSp>
        <p:nvGrpSpPr>
          <p:cNvPr id="66" name="Agrupar 229"/>
          <p:cNvGrpSpPr/>
          <p:nvPr/>
        </p:nvGrpSpPr>
        <p:grpSpPr>
          <a:xfrm>
            <a:off x="232231" y="7751445"/>
            <a:ext cx="2667635" cy="655955"/>
            <a:chOff x="396815" y="-32383"/>
            <a:chExt cx="2668229" cy="657993"/>
          </a:xfrm>
        </p:grpSpPr>
        <p:sp>
          <p:nvSpPr>
            <p:cNvPr id="67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54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68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9" name="Retângulo 172"/>
            <p:cNvSpPr/>
            <p:nvPr/>
          </p:nvSpPr>
          <p:spPr>
            <a:xfrm>
              <a:off x="763292" y="-32383"/>
              <a:ext cx="2301752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Divisor de madeira </a:t>
              </a:r>
            </a:p>
          </p:txBody>
        </p:sp>
        <p:sp>
          <p:nvSpPr>
            <p:cNvPr id="70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>
                  <a:solidFill>
                    <a:schemeClr val="tx1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171 até Pag. 177</a:t>
              </a:r>
            </a:p>
          </p:txBody>
        </p:sp>
      </p:grpSp>
      <p:grpSp>
        <p:nvGrpSpPr>
          <p:cNvPr id="2" name="Agrupar 229"/>
          <p:cNvGrpSpPr/>
          <p:nvPr/>
        </p:nvGrpSpPr>
        <p:grpSpPr>
          <a:xfrm>
            <a:off x="232231" y="8457864"/>
            <a:ext cx="2965451" cy="670560"/>
            <a:chOff x="396815" y="-47033"/>
            <a:chExt cx="2966111" cy="672643"/>
          </a:xfrm>
        </p:grpSpPr>
        <p:sp>
          <p:nvSpPr>
            <p:cNvPr id="3" name="Retângulo 170"/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4" name="Retângulo 171"/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6" name="Retângulo 172"/>
            <p:cNvSpPr/>
            <p:nvPr/>
          </p:nvSpPr>
          <p:spPr>
            <a:xfrm>
              <a:off x="763292" y="-47033"/>
              <a:ext cx="25996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Aramados</a:t>
              </a:r>
            </a:p>
          </p:txBody>
        </p:sp>
        <p:sp>
          <p:nvSpPr>
            <p:cNvPr id="7" name="Retângulo 179"/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178 até Pag. 183</a:t>
              </a:r>
            </a:p>
          </p:txBody>
        </p:sp>
      </p:grpSp>
      <p:grpSp>
        <p:nvGrpSpPr>
          <p:cNvPr id="8" name="Agrupar 229">
            <a:extLst>
              <a:ext uri="{FF2B5EF4-FFF2-40B4-BE49-F238E27FC236}">
                <a16:creationId xmlns:a16="http://schemas.microsoft.com/office/drawing/2014/main" id="{7BD92334-B3F1-1A68-1572-ACD96F71A06C}"/>
              </a:ext>
            </a:extLst>
          </p:cNvPr>
          <p:cNvGrpSpPr/>
          <p:nvPr/>
        </p:nvGrpSpPr>
        <p:grpSpPr>
          <a:xfrm>
            <a:off x="229802" y="9170945"/>
            <a:ext cx="2965451" cy="670560"/>
            <a:chOff x="396815" y="-47033"/>
            <a:chExt cx="2966111" cy="672643"/>
          </a:xfrm>
        </p:grpSpPr>
        <p:sp>
          <p:nvSpPr>
            <p:cNvPr id="9" name="Retângulo 170">
              <a:extLst>
                <a:ext uri="{FF2B5EF4-FFF2-40B4-BE49-F238E27FC236}">
                  <a16:creationId xmlns:a16="http://schemas.microsoft.com/office/drawing/2014/main" id="{D6DCCF8A-68AD-9A84-34F4-2E1067A23B88}"/>
                </a:ext>
              </a:extLst>
            </p:cNvPr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56" name="Retângulo 171">
              <a:extLst>
                <a:ext uri="{FF2B5EF4-FFF2-40B4-BE49-F238E27FC236}">
                  <a16:creationId xmlns:a16="http://schemas.microsoft.com/office/drawing/2014/main" id="{5A30D915-3E9F-2ADD-77B2-DBD3BC34B31C}"/>
                </a:ext>
              </a:extLst>
            </p:cNvPr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57" name="Retângulo 172">
              <a:extLst>
                <a:ext uri="{FF2B5EF4-FFF2-40B4-BE49-F238E27FC236}">
                  <a16:creationId xmlns:a16="http://schemas.microsoft.com/office/drawing/2014/main" id="{39554AD2-0118-35DE-BB0B-45CEF74979A5}"/>
                </a:ext>
              </a:extLst>
            </p:cNvPr>
            <p:cNvSpPr/>
            <p:nvPr/>
          </p:nvSpPr>
          <p:spPr>
            <a:xfrm>
              <a:off x="763292" y="-47033"/>
              <a:ext cx="25996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Tomadas embutias</a:t>
              </a:r>
            </a:p>
          </p:txBody>
        </p:sp>
        <p:sp>
          <p:nvSpPr>
            <p:cNvPr id="58" name="Retângulo 179">
              <a:extLst>
                <a:ext uri="{FF2B5EF4-FFF2-40B4-BE49-F238E27FC236}">
                  <a16:creationId xmlns:a16="http://schemas.microsoft.com/office/drawing/2014/main" id="{6AEE4DC6-1490-8FAE-52CF-68354105B723}"/>
                </a:ext>
              </a:extLst>
            </p:cNvPr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184 até Pag. 18</a:t>
              </a:r>
              <a:r>
                <a:rPr lang="pt-BR" sz="1200" dirty="0">
                  <a:solidFill>
                    <a:schemeClr val="tx1"/>
                  </a:solidFill>
                  <a:latin typeface="Univers" panose="020B0603020202030204"/>
                  <a:ea typeface="Calibri" panose="020F0502020204030204"/>
                  <a:sym typeface="+mn-ea"/>
                </a:rPr>
                <a:t>5</a:t>
              </a:r>
              <a:endParaRPr lang="pt-BR" sz="12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endParaRPr>
            </a:p>
          </p:txBody>
        </p:sp>
      </p:grpSp>
      <p:grpSp>
        <p:nvGrpSpPr>
          <p:cNvPr id="59" name="Agrupar 229">
            <a:extLst>
              <a:ext uri="{FF2B5EF4-FFF2-40B4-BE49-F238E27FC236}">
                <a16:creationId xmlns:a16="http://schemas.microsoft.com/office/drawing/2014/main" id="{C9D733CB-AABA-7C9F-31C3-61B7471D72F1}"/>
              </a:ext>
            </a:extLst>
          </p:cNvPr>
          <p:cNvGrpSpPr/>
          <p:nvPr/>
        </p:nvGrpSpPr>
        <p:grpSpPr>
          <a:xfrm>
            <a:off x="233742" y="9964868"/>
            <a:ext cx="2898216" cy="670560"/>
            <a:chOff x="396815" y="-47033"/>
            <a:chExt cx="2898861" cy="672643"/>
          </a:xfrm>
        </p:grpSpPr>
        <p:sp>
          <p:nvSpPr>
            <p:cNvPr id="60" name="Retângulo 170">
              <a:extLst>
                <a:ext uri="{FF2B5EF4-FFF2-40B4-BE49-F238E27FC236}">
                  <a16:creationId xmlns:a16="http://schemas.microsoft.com/office/drawing/2014/main" id="{33DBC12F-D1E9-9139-E884-44BCA28C3BE9}"/>
                </a:ext>
              </a:extLst>
            </p:cNvPr>
            <p:cNvSpPr/>
            <p:nvPr/>
          </p:nvSpPr>
          <p:spPr>
            <a:xfrm>
              <a:off x="396815" y="0"/>
              <a:ext cx="361950" cy="301625"/>
            </a:xfrm>
            <a:prstGeom prst="rect">
              <a:avLst/>
            </a:prstGeom>
            <a:noFill/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55</a:t>
              </a:r>
              <a:endParaRPr lang="pt-BR" sz="1100">
                <a:solidFill>
                  <a:srgbClr val="000000"/>
                </a:solidFill>
                <a:effectLst/>
                <a:ea typeface="Calibri" panose="020F0502020204030204"/>
              </a:endParaRPr>
            </a:p>
          </p:txBody>
        </p:sp>
        <p:sp>
          <p:nvSpPr>
            <p:cNvPr id="71" name="Retângulo 171">
              <a:extLst>
                <a:ext uri="{FF2B5EF4-FFF2-40B4-BE49-F238E27FC236}">
                  <a16:creationId xmlns:a16="http://schemas.microsoft.com/office/drawing/2014/main" id="{E55D88C0-0030-D4B0-7914-CE9571F6EA75}"/>
                </a:ext>
              </a:extLst>
            </p:cNvPr>
            <p:cNvSpPr/>
            <p:nvPr/>
          </p:nvSpPr>
          <p:spPr>
            <a:xfrm>
              <a:off x="759125" y="258792"/>
              <a:ext cx="1932317" cy="45719"/>
            </a:xfrm>
            <a:prstGeom prst="rect">
              <a:avLst/>
            </a:prstGeom>
            <a:solidFill>
              <a:srgbClr val="0D4633"/>
            </a:solidFill>
            <a:ln>
              <a:solidFill>
                <a:srgbClr val="0D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pt-BR"/>
            </a:p>
          </p:txBody>
        </p:sp>
        <p:sp>
          <p:nvSpPr>
            <p:cNvPr id="73" name="Retângulo 172">
              <a:extLst>
                <a:ext uri="{FF2B5EF4-FFF2-40B4-BE49-F238E27FC236}">
                  <a16:creationId xmlns:a16="http://schemas.microsoft.com/office/drawing/2014/main" id="{CF61AAED-0971-641E-AB7A-2DBCEC4C1108}"/>
                </a:ext>
              </a:extLst>
            </p:cNvPr>
            <p:cNvSpPr/>
            <p:nvPr/>
          </p:nvSpPr>
          <p:spPr>
            <a:xfrm>
              <a:off x="696042" y="-47033"/>
              <a:ext cx="2599634" cy="375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Univers" panose="020B0603020202030204"/>
                  <a:ea typeface="Calibri" panose="020F0502020204030204"/>
                </a:rPr>
                <a:t>Coleção LEO SOB MEDIDA </a:t>
              </a:r>
            </a:p>
          </p:txBody>
        </p:sp>
        <p:sp>
          <p:nvSpPr>
            <p:cNvPr id="74" name="Retângulo 179">
              <a:extLst>
                <a:ext uri="{FF2B5EF4-FFF2-40B4-BE49-F238E27FC236}">
                  <a16:creationId xmlns:a16="http://schemas.microsoft.com/office/drawing/2014/main" id="{1BB7B181-92A8-4E58-5AEC-0F298D5982AD}"/>
                </a:ext>
              </a:extLst>
            </p:cNvPr>
            <p:cNvSpPr/>
            <p:nvPr/>
          </p:nvSpPr>
          <p:spPr>
            <a:xfrm>
              <a:off x="759481" y="323685"/>
              <a:ext cx="1931466" cy="301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07000"/>
                </a:lnSpc>
                <a:spcAft>
                  <a:spcPts val="80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Univers" panose="020B0603020202030204"/>
                  <a:ea typeface="Calibri" panose="020F0502020204030204"/>
                  <a:sym typeface="+mn-ea"/>
                </a:rPr>
                <a:t>Pag. 186 até Pag. 190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4766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12700" y="-12700"/>
            <a:ext cx="3314065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ACESSÓRIOS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331" name="Retângulo 6331"/>
          <p:cNvSpPr/>
          <p:nvPr/>
        </p:nvSpPr>
        <p:spPr>
          <a:xfrm>
            <a:off x="888682" y="4518025"/>
            <a:ext cx="5741035" cy="231775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2" name="Retângulo de cantos arredondados 6332"/>
          <p:cNvSpPr/>
          <p:nvPr/>
        </p:nvSpPr>
        <p:spPr>
          <a:xfrm>
            <a:off x="108902" y="1339215"/>
            <a:ext cx="7341870" cy="1937385"/>
          </a:xfrm>
          <a:prstGeom prst="roundRect">
            <a:avLst>
              <a:gd name="adj" fmla="val 0"/>
            </a:avLst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3" name="Retângulo de cantos arredondados 6333"/>
          <p:cNvSpPr/>
          <p:nvPr/>
        </p:nvSpPr>
        <p:spPr>
          <a:xfrm>
            <a:off x="581977" y="1623060"/>
            <a:ext cx="1651000" cy="143256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849" t="-6819" r="-330691" b="-11665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4" name="Retângulo de cantos arredondados 6334"/>
          <p:cNvSpPr/>
          <p:nvPr/>
        </p:nvSpPr>
        <p:spPr>
          <a:xfrm>
            <a:off x="5411152" y="1593215"/>
            <a:ext cx="1651000" cy="143256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4282" t="-7956" r="-163258" b="-10528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5" name="Retângulo de cantos arredondados 6335"/>
          <p:cNvSpPr/>
          <p:nvPr/>
        </p:nvSpPr>
        <p:spPr>
          <a:xfrm>
            <a:off x="3000057" y="1609090"/>
            <a:ext cx="1651000" cy="143256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5397" t="-6819" r="-2143" b="-11665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6" name="Retângulo de cantos arredondados 6336"/>
          <p:cNvSpPr/>
          <p:nvPr/>
        </p:nvSpPr>
        <p:spPr>
          <a:xfrm>
            <a:off x="1490662" y="4871720"/>
            <a:ext cx="4582160" cy="171132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7" name="Retângulo 6337"/>
          <p:cNvSpPr/>
          <p:nvPr/>
        </p:nvSpPr>
        <p:spPr>
          <a:xfrm>
            <a:off x="1450022" y="7797800"/>
            <a:ext cx="4634865" cy="231775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38" name="Retângulo de cantos arredondados 6338"/>
          <p:cNvSpPr/>
          <p:nvPr/>
        </p:nvSpPr>
        <p:spPr>
          <a:xfrm>
            <a:off x="2048192" y="8145145"/>
            <a:ext cx="3388995" cy="171132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344" name="Retângulo 6344"/>
          <p:cNvSpPr/>
          <p:nvPr/>
        </p:nvSpPr>
        <p:spPr>
          <a:xfrm>
            <a:off x="399097" y="6964680"/>
            <a:ext cx="6755130" cy="759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Conversor 12v 2.0A FE2 Led Line é recomendada para utilização das fitas de LED da Led Line. Transforma a corrente elétrica em 12v.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6339">
            <a:extLst>
              <a:ext uri="{FF2B5EF4-FFF2-40B4-BE49-F238E27FC236}">
                <a16:creationId xmlns:a16="http://schemas.microsoft.com/office/drawing/2014/main" id="{15A2F823-CC20-79D1-8745-136A98D1D671}"/>
              </a:ext>
            </a:extLst>
          </p:cNvPr>
          <p:cNvSpPr/>
          <p:nvPr/>
        </p:nvSpPr>
        <p:spPr>
          <a:xfrm>
            <a:off x="588962" y="3347085"/>
            <a:ext cx="1617345" cy="37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ICG1 - Branco 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Retângulo 6340">
            <a:extLst>
              <a:ext uri="{FF2B5EF4-FFF2-40B4-BE49-F238E27FC236}">
                <a16:creationId xmlns:a16="http://schemas.microsoft.com/office/drawing/2014/main" id="{76F3F0ED-1435-DF00-3912-08939589BC6F}"/>
              </a:ext>
            </a:extLst>
          </p:cNvPr>
          <p:cNvSpPr/>
          <p:nvPr/>
        </p:nvSpPr>
        <p:spPr>
          <a:xfrm>
            <a:off x="5492432" y="3341370"/>
            <a:ext cx="1617345" cy="37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ICG2 - Cinza 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Retângulo 6341">
            <a:extLst>
              <a:ext uri="{FF2B5EF4-FFF2-40B4-BE49-F238E27FC236}">
                <a16:creationId xmlns:a16="http://schemas.microsoft.com/office/drawing/2014/main" id="{251B0A38-7EA1-A234-2CB7-331934B2084F}"/>
              </a:ext>
            </a:extLst>
          </p:cNvPr>
          <p:cNvSpPr/>
          <p:nvPr/>
        </p:nvSpPr>
        <p:spPr>
          <a:xfrm>
            <a:off x="3118167" y="3354705"/>
            <a:ext cx="1617345" cy="379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ICG3 - Preto 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Retângulo 6342">
            <a:extLst>
              <a:ext uri="{FF2B5EF4-FFF2-40B4-BE49-F238E27FC236}">
                <a16:creationId xmlns:a16="http://schemas.microsoft.com/office/drawing/2014/main" id="{BB1AF4FE-BCDA-2931-5651-28CB0B8AC90E}"/>
              </a:ext>
            </a:extLst>
          </p:cNvPr>
          <p:cNvSpPr/>
          <p:nvPr/>
        </p:nvSpPr>
        <p:spPr>
          <a:xfrm>
            <a:off x="913447" y="3798570"/>
            <a:ext cx="5219065" cy="759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Acessório adicional com seis entradas e uma saída distribuidor de 12 volts 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 6343">
            <a:extLst>
              <a:ext uri="{FF2B5EF4-FFF2-40B4-BE49-F238E27FC236}">
                <a16:creationId xmlns:a16="http://schemas.microsoft.com/office/drawing/2014/main" id="{19AB0ADB-38C5-5ACF-CA85-7D967676CD80}"/>
              </a:ext>
            </a:extLst>
          </p:cNvPr>
          <p:cNvSpPr/>
          <p:nvPr/>
        </p:nvSpPr>
        <p:spPr>
          <a:xfrm>
            <a:off x="1086167" y="553720"/>
            <a:ext cx="5219065" cy="661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Acionamento: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Interruptor simples com cabo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34" name="Retângulo 6034"/>
          <p:cNvSpPr/>
          <p:nvPr/>
        </p:nvSpPr>
        <p:spPr>
          <a:xfrm>
            <a:off x="344805" y="612775"/>
            <a:ext cx="6781165" cy="928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e depois ir na aba LUMINOUS lá você encontrará todos os acessórios.</a:t>
            </a:r>
          </a:p>
        </p:txBody>
      </p:sp>
      <p:sp>
        <p:nvSpPr>
          <p:cNvPr id="5" name="Retângulo 6034"/>
          <p:cNvSpPr/>
          <p:nvPr/>
        </p:nvSpPr>
        <p:spPr>
          <a:xfrm>
            <a:off x="723900" y="3735485"/>
            <a:ext cx="623125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Clique no item desejado e arraste para seu ambiente</a:t>
            </a:r>
          </a:p>
        </p:txBody>
      </p:sp>
      <p:sp>
        <p:nvSpPr>
          <p:cNvPr id="6" name="Retângulo 6034"/>
          <p:cNvSpPr/>
          <p:nvPr/>
        </p:nvSpPr>
        <p:spPr>
          <a:xfrm>
            <a:off x="3477260" y="5516245"/>
            <a:ext cx="3846195" cy="1042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Fonte não inclusa, Indicado a cada 2,5m de LED uma fonte de 5 amperes.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" y="1715135"/>
            <a:ext cx="7298690" cy="1797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930" y="6931025"/>
            <a:ext cx="3276600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75" y="4446905"/>
            <a:ext cx="259080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34" name="Retângulo 6034"/>
          <p:cNvSpPr/>
          <p:nvPr/>
        </p:nvSpPr>
        <p:spPr>
          <a:xfrm>
            <a:off x="344805" y="412432"/>
            <a:ext cx="7102475" cy="928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 modelo "Embutida mínima light" veio para trazer mais sofisticação e inovação em seus projetos, sendo ela por meio de fixação embutida.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58" name="Imagem 625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6" t="92784"/>
          <a:stretch>
            <a:fillRect/>
          </a:stretch>
        </p:blipFill>
        <p:spPr bwMode="auto">
          <a:xfrm rot="19955610">
            <a:off x="1047115" y="5560377"/>
            <a:ext cx="1302385" cy="652145"/>
          </a:xfrm>
          <a:prstGeom prst="rect">
            <a:avLst/>
          </a:prstGeom>
          <a:ln>
            <a:noFill/>
          </a:ln>
        </p:spPr>
      </p:pic>
      <p:sp>
        <p:nvSpPr>
          <p:cNvPr id="207" name="Retângulo 207"/>
          <p:cNvSpPr/>
          <p:nvPr/>
        </p:nvSpPr>
        <p:spPr>
          <a:xfrm>
            <a:off x="758190" y="1788477"/>
            <a:ext cx="6095365" cy="28194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209" name="Imagem 20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b="3603"/>
          <a:stretch>
            <a:fillRect/>
          </a:stretch>
        </p:blipFill>
        <p:spPr bwMode="auto">
          <a:xfrm>
            <a:off x="2322195" y="1319847"/>
            <a:ext cx="3021965" cy="3805555"/>
          </a:xfrm>
          <a:prstGeom prst="rect">
            <a:avLst/>
          </a:prstGeom>
          <a:noFill/>
        </p:spPr>
      </p:pic>
      <p:sp>
        <p:nvSpPr>
          <p:cNvPr id="211" name="Retângulo 211"/>
          <p:cNvSpPr/>
          <p:nvPr/>
        </p:nvSpPr>
        <p:spPr>
          <a:xfrm>
            <a:off x="422910" y="6959282"/>
            <a:ext cx="6765925" cy="913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Disponível nos armários superiores, armários de dormitórios, armário construtor, prateleiras despenseiros e painéis!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12" name="Retângulo 212"/>
          <p:cNvSpPr/>
          <p:nvPr/>
        </p:nvSpPr>
        <p:spPr>
          <a:xfrm>
            <a:off x="112395" y="7702232"/>
            <a:ext cx="7216775" cy="1914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Armários superiores, prateleira avulsa e prateleira com LED embutido não acompanha fonte! Indicado a cada 2,5m de LED uma fonte de 5 amperes.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Fonte inclusa de 5 amperes para painéis, armários de dormitórios e despenseiros.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69610" name="Imagem 2696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32288" r="9120"/>
          <a:stretch>
            <a:fillRect/>
          </a:stretch>
        </p:blipFill>
        <p:spPr bwMode="auto">
          <a:xfrm>
            <a:off x="1984678" y="9949497"/>
            <a:ext cx="3412490" cy="364490"/>
          </a:xfrm>
          <a:prstGeom prst="rect">
            <a:avLst/>
          </a:prstGeom>
          <a:noFill/>
          <a:ln>
            <a:noFill/>
          </a:ln>
        </p:spPr>
      </p:pic>
      <p:sp>
        <p:nvSpPr>
          <p:cNvPr id="270037" name="Retângulo 270037"/>
          <p:cNvSpPr/>
          <p:nvPr/>
        </p:nvSpPr>
        <p:spPr>
          <a:xfrm>
            <a:off x="1931670" y="9591357"/>
            <a:ext cx="3924300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Fonte 5 amperes L313mm x A18mm x P18mm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046" name="Imagem 604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5"/>
          <a:stretch>
            <a:fillRect/>
          </a:stretch>
        </p:blipFill>
        <p:spPr bwMode="auto">
          <a:xfrm>
            <a:off x="303212" y="4920297"/>
            <a:ext cx="1502410" cy="951230"/>
          </a:xfrm>
          <a:prstGeom prst="rect">
            <a:avLst/>
          </a:prstGeom>
          <a:ln>
            <a:noFill/>
          </a:ln>
        </p:spPr>
      </p:pic>
      <p:pic>
        <p:nvPicPr>
          <p:cNvPr id="2" name="Imagem 625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6" t="92784"/>
          <a:stretch>
            <a:fillRect/>
          </a:stretch>
        </p:blipFill>
        <p:spPr bwMode="auto">
          <a:xfrm rot="19955610">
            <a:off x="820420" y="5520055"/>
            <a:ext cx="1302385" cy="547370"/>
          </a:xfrm>
          <a:prstGeom prst="rect">
            <a:avLst/>
          </a:prstGeom>
          <a:ln>
            <a:noFill/>
          </a:ln>
        </p:spPr>
      </p:pic>
      <p:sp>
        <p:nvSpPr>
          <p:cNvPr id="269757" name="Retângulo 269757"/>
          <p:cNvSpPr/>
          <p:nvPr/>
        </p:nvSpPr>
        <p:spPr>
          <a:xfrm>
            <a:off x="614680" y="6008052"/>
            <a:ext cx="1054735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Desenho técnico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92" name="Imagem 19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15" y="5619432"/>
            <a:ext cx="1350010" cy="1310005"/>
          </a:xfrm>
          <a:prstGeom prst="rect">
            <a:avLst/>
          </a:prstGeom>
          <a:noFill/>
        </p:spPr>
      </p:pic>
      <p:sp>
        <p:nvSpPr>
          <p:cNvPr id="269758" name="Retângulo 269758"/>
          <p:cNvSpPr/>
          <p:nvPr/>
        </p:nvSpPr>
        <p:spPr>
          <a:xfrm rot="16200000">
            <a:off x="2492692" y="5857875"/>
            <a:ext cx="686435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11mm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759" name="Retângulo 269759"/>
          <p:cNvSpPr/>
          <p:nvPr/>
        </p:nvSpPr>
        <p:spPr>
          <a:xfrm>
            <a:off x="1849120" y="6600507"/>
            <a:ext cx="686435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11mm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485" y="5387975"/>
            <a:ext cx="3823335" cy="149034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275" y="8942705"/>
            <a:ext cx="4032250" cy="817245"/>
          </a:xfrm>
          <a:prstGeom prst="rect">
            <a:avLst/>
          </a:prstGeom>
        </p:spPr>
      </p:pic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Retângulo 6034"/>
          <p:cNvSpPr/>
          <p:nvPr/>
        </p:nvSpPr>
        <p:spPr>
          <a:xfrm>
            <a:off x="2363470" y="552450"/>
            <a:ext cx="2845435" cy="412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LED em módulos</a:t>
            </a:r>
          </a:p>
        </p:txBody>
      </p:sp>
      <p:sp>
        <p:nvSpPr>
          <p:cNvPr id="3" name="Retângulo 6034"/>
          <p:cNvSpPr/>
          <p:nvPr/>
        </p:nvSpPr>
        <p:spPr>
          <a:xfrm>
            <a:off x="280670" y="889000"/>
            <a:ext cx="6934835" cy="1042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COZINHA PREMIUM/PIETTRA e depois ir na aba SUPERIORES escolha um módulo e arraste para seu ambiente</a:t>
            </a:r>
          </a:p>
        </p:txBody>
      </p:sp>
      <p:sp>
        <p:nvSpPr>
          <p:cNvPr id="10" name="Retângulo 6034"/>
          <p:cNvSpPr/>
          <p:nvPr/>
        </p:nvSpPr>
        <p:spPr>
          <a:xfrm>
            <a:off x="427037" y="4802257"/>
            <a:ext cx="67056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seu módulo inserido no ambiente ir em agregados deixar a opção LED selecionada e escolher o lado desejado.</a:t>
            </a:r>
          </a:p>
        </p:txBody>
      </p:sp>
      <p:sp>
        <p:nvSpPr>
          <p:cNvPr id="12" name="Retângulo 6034"/>
          <p:cNvSpPr/>
          <p:nvPr/>
        </p:nvSpPr>
        <p:spPr>
          <a:xfrm>
            <a:off x="1075055" y="9754870"/>
            <a:ext cx="5267960" cy="554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LED será inserido em seu módulo.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" y="5588635"/>
            <a:ext cx="4843780" cy="3131185"/>
          </a:xfrm>
          <a:prstGeom prst="rect">
            <a:avLst/>
          </a:prstGeom>
        </p:spPr>
      </p:pic>
      <p:sp>
        <p:nvSpPr>
          <p:cNvPr id="11" name="Retângulo 6034"/>
          <p:cNvSpPr/>
          <p:nvPr/>
        </p:nvSpPr>
        <p:spPr>
          <a:xfrm>
            <a:off x="4316730" y="6788150"/>
            <a:ext cx="3013075" cy="1683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Armários superiores não acompanha fonte! Indicado a cada 2,5m de LED uma fonte de 5 amperes.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705" y="1885950"/>
            <a:ext cx="4518025" cy="277431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0" name="Retângulo 6034"/>
          <p:cNvSpPr/>
          <p:nvPr/>
        </p:nvSpPr>
        <p:spPr>
          <a:xfrm>
            <a:off x="624205" y="4048125"/>
            <a:ext cx="6477000" cy="768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Selecione o item desejado e arraste para seu ambiente para inseri-lo.</a:t>
            </a:r>
          </a:p>
        </p:txBody>
      </p:sp>
      <p:sp>
        <p:nvSpPr>
          <p:cNvPr id="2" name="Retângulo 6034"/>
          <p:cNvSpPr/>
          <p:nvPr/>
        </p:nvSpPr>
        <p:spPr>
          <a:xfrm>
            <a:off x="541020" y="1326515"/>
            <a:ext cx="6477000" cy="1042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PRATELEIRAS AVULSAS depois arraste a barra de rolagem para a direita para ter acesso aos nosso modelos.</a:t>
            </a:r>
          </a:p>
        </p:txBody>
      </p:sp>
      <p:sp>
        <p:nvSpPr>
          <p:cNvPr id="3" name="Retângulo 6034"/>
          <p:cNvSpPr/>
          <p:nvPr/>
        </p:nvSpPr>
        <p:spPr>
          <a:xfrm>
            <a:off x="1770697" y="694235"/>
            <a:ext cx="390842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prateleiras avulsas com LED</a:t>
            </a:r>
          </a:p>
        </p:txBody>
      </p:sp>
      <p:sp>
        <p:nvSpPr>
          <p:cNvPr id="4" name="Retângulo 6034"/>
          <p:cNvSpPr/>
          <p:nvPr/>
        </p:nvSpPr>
        <p:spPr>
          <a:xfrm>
            <a:off x="486410" y="8012430"/>
            <a:ext cx="6477000" cy="118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 Prateleira avulsa não acompanha fonte! Indicado a cada 2,5m de LED uma fonte de 5 amperes.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" y="2562860"/>
            <a:ext cx="7409815" cy="1443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775" y="5010785"/>
            <a:ext cx="3684905" cy="307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775" y="9392285"/>
            <a:ext cx="3299460" cy="59880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59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775" y="9392285"/>
            <a:ext cx="3299460" cy="598805"/>
          </a:xfrm>
          <a:prstGeom prst="rect">
            <a:avLst/>
          </a:prstGeom>
        </p:spPr>
      </p:pic>
      <p:sp>
        <p:nvSpPr>
          <p:cNvPr id="2" name="Retângulo 6034"/>
          <p:cNvSpPr/>
          <p:nvPr/>
        </p:nvSpPr>
        <p:spPr>
          <a:xfrm>
            <a:off x="541020" y="4168775"/>
            <a:ext cx="6477000" cy="802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tamponamento com LED será inserida em seu ambiente.</a:t>
            </a:r>
          </a:p>
        </p:txBody>
      </p:sp>
      <p:sp>
        <p:nvSpPr>
          <p:cNvPr id="3" name="Retângulo 6034"/>
          <p:cNvSpPr/>
          <p:nvPr/>
        </p:nvSpPr>
        <p:spPr>
          <a:xfrm>
            <a:off x="1882775" y="609600"/>
            <a:ext cx="3793490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tamponamento com LED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" y="2508250"/>
            <a:ext cx="659130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270" y="5011420"/>
            <a:ext cx="2476500" cy="3629025"/>
          </a:xfrm>
          <a:prstGeom prst="rect">
            <a:avLst/>
          </a:prstGeom>
        </p:spPr>
      </p:pic>
      <p:sp>
        <p:nvSpPr>
          <p:cNvPr id="7" name="Retângulo 6034"/>
          <p:cNvSpPr/>
          <p:nvPr/>
        </p:nvSpPr>
        <p:spPr>
          <a:xfrm>
            <a:off x="483870" y="1283335"/>
            <a:ext cx="6477000" cy="1042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PAINÉIS depois arraste para seu projeto o item TAMP. 15mm LUMINOUS tendo também as opções de 18mm e 25mm.</a:t>
            </a:r>
          </a:p>
        </p:txBody>
      </p:sp>
      <p:sp>
        <p:nvSpPr>
          <p:cNvPr id="8" name="Retângulo 6034"/>
          <p:cNvSpPr/>
          <p:nvPr/>
        </p:nvSpPr>
        <p:spPr>
          <a:xfrm>
            <a:off x="483870" y="8271510"/>
            <a:ext cx="6477000" cy="1017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 Acompanha fonte! Indicado a cada 2,5m de LED uma fonte de 5 amperes.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" y="3006725"/>
            <a:ext cx="4514850" cy="4591050"/>
          </a:xfrm>
          <a:prstGeom prst="rect">
            <a:avLst/>
          </a:prstGeom>
        </p:spPr>
      </p:pic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775" y="9236710"/>
            <a:ext cx="3299460" cy="598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295" y="6060440"/>
            <a:ext cx="3299460" cy="598805"/>
          </a:xfrm>
          <a:prstGeom prst="rect">
            <a:avLst/>
          </a:prstGeom>
        </p:spPr>
      </p:pic>
      <p:sp>
        <p:nvSpPr>
          <p:cNvPr id="4" name="Retângulo 6034"/>
          <p:cNvSpPr/>
          <p:nvPr/>
        </p:nvSpPr>
        <p:spPr>
          <a:xfrm>
            <a:off x="1635760" y="835977"/>
            <a:ext cx="3793490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LED no armário construtor</a:t>
            </a:r>
          </a:p>
        </p:txBody>
      </p:sp>
      <p:sp>
        <p:nvSpPr>
          <p:cNvPr id="7" name="Retângulo 6034"/>
          <p:cNvSpPr/>
          <p:nvPr/>
        </p:nvSpPr>
        <p:spPr>
          <a:xfrm>
            <a:off x="483870" y="1590040"/>
            <a:ext cx="6477000" cy="1042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armário construtor em seu ambiente de dois cliques na lateral desejada depois em agregados e selecione a opção LED para inseri-lo em seu armário.</a:t>
            </a:r>
          </a:p>
        </p:txBody>
      </p:sp>
      <p:sp>
        <p:nvSpPr>
          <p:cNvPr id="8" name="Retângulo 6034"/>
          <p:cNvSpPr/>
          <p:nvPr/>
        </p:nvSpPr>
        <p:spPr>
          <a:xfrm>
            <a:off x="483870" y="8010525"/>
            <a:ext cx="6806565" cy="923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 2: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Fonte inclusa de 5 amperes para as laterais do armários construtor.</a:t>
            </a:r>
          </a:p>
        </p:txBody>
      </p:sp>
      <p:sp>
        <p:nvSpPr>
          <p:cNvPr id="6" name="Retângulo 6034"/>
          <p:cNvSpPr/>
          <p:nvPr/>
        </p:nvSpPr>
        <p:spPr>
          <a:xfrm>
            <a:off x="3545840" y="4441825"/>
            <a:ext cx="3722370" cy="1445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 1: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prateleira com LED embutido não acompanha fonte! Indicado a cada 2,5m de LED uma fonte de 5 amperes.</a:t>
            </a:r>
          </a:p>
        </p:txBody>
      </p:sp>
      <p:sp>
        <p:nvSpPr>
          <p:cNvPr id="12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" name="Retângulo 6034"/>
          <p:cNvSpPr/>
          <p:nvPr/>
        </p:nvSpPr>
        <p:spPr>
          <a:xfrm>
            <a:off x="2087880" y="476250"/>
            <a:ext cx="338391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LED nos despenseiros</a:t>
            </a:r>
          </a:p>
        </p:txBody>
      </p:sp>
      <p:sp>
        <p:nvSpPr>
          <p:cNvPr id="7" name="Retângulo 6034"/>
          <p:cNvSpPr/>
          <p:nvPr/>
        </p:nvSpPr>
        <p:spPr>
          <a:xfrm>
            <a:off x="483870" y="902335"/>
            <a:ext cx="6591300" cy="637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COZINHA e depois ir na aba DESPENSEIROS escolha um módulo e arraste para seu ambiente</a:t>
            </a:r>
          </a:p>
        </p:txBody>
      </p:sp>
      <p:sp>
        <p:nvSpPr>
          <p:cNvPr id="8" name="Retângulo 6034"/>
          <p:cNvSpPr/>
          <p:nvPr/>
        </p:nvSpPr>
        <p:spPr>
          <a:xfrm>
            <a:off x="1000760" y="9115425"/>
            <a:ext cx="5532562" cy="537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</a:t>
            </a: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: Fonte inclusa de 5 amperes para os despenseiros.</a:t>
            </a:r>
          </a:p>
        </p:txBody>
      </p:sp>
      <p:sp>
        <p:nvSpPr>
          <p:cNvPr id="6" name="Retângulo 6034"/>
          <p:cNvSpPr/>
          <p:nvPr/>
        </p:nvSpPr>
        <p:spPr>
          <a:xfrm>
            <a:off x="627379" y="3814971"/>
            <a:ext cx="6727825" cy="69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seu módulo inserido no ambiente ir em agregados deixar a opção LED selecionada.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" y="1713865"/>
            <a:ext cx="6591300" cy="2019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255" y="4545965"/>
            <a:ext cx="4253865" cy="4490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480" y="9721850"/>
            <a:ext cx="3299460" cy="59880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62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08" name="Retângulo 6208"/>
          <p:cNvSpPr/>
          <p:nvPr/>
        </p:nvSpPr>
        <p:spPr>
          <a:xfrm>
            <a:off x="318052" y="1569402"/>
            <a:ext cx="6878085" cy="33147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6209" name="Imagem 620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1167" y="1431607"/>
            <a:ext cx="3924935" cy="3672840"/>
          </a:xfrm>
          <a:prstGeom prst="rect">
            <a:avLst/>
          </a:prstGeom>
          <a:ln>
            <a:noFill/>
          </a:ln>
        </p:spPr>
      </p:pic>
      <p:sp>
        <p:nvSpPr>
          <p:cNvPr id="6210" name="Retângulo 6210"/>
          <p:cNvSpPr/>
          <p:nvPr/>
        </p:nvSpPr>
        <p:spPr>
          <a:xfrm>
            <a:off x="597852" y="531812"/>
            <a:ext cx="6186805" cy="718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 iluminação em seus projetos traz consigo maior valorização e elegância nos ambientes.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16" name="Imagem 62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71423" r="59380" b="5366"/>
          <a:stretch>
            <a:fillRect/>
          </a:stretch>
        </p:blipFill>
        <p:spPr bwMode="auto">
          <a:xfrm>
            <a:off x="4398962" y="7900352"/>
            <a:ext cx="1962150" cy="843280"/>
          </a:xfrm>
          <a:prstGeom prst="rect">
            <a:avLst/>
          </a:prstGeom>
          <a:ln>
            <a:noFill/>
          </a:ln>
        </p:spPr>
      </p:pic>
      <p:pic>
        <p:nvPicPr>
          <p:cNvPr id="6221" name="Imagem 62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3322" y="7627937"/>
            <a:ext cx="2272030" cy="2058035"/>
          </a:xfrm>
          <a:prstGeom prst="rect">
            <a:avLst/>
          </a:prstGeom>
          <a:ln>
            <a:noFill/>
          </a:ln>
        </p:spPr>
      </p:pic>
      <p:sp>
        <p:nvSpPr>
          <p:cNvPr id="6222" name="Retângulo 6222"/>
          <p:cNvSpPr/>
          <p:nvPr/>
        </p:nvSpPr>
        <p:spPr>
          <a:xfrm>
            <a:off x="1133908" y="5314473"/>
            <a:ext cx="5093101" cy="520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Fita Led 5M 3000K com Silicone 60 Leds por Metro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23" name="Retângulo 6223"/>
          <p:cNvSpPr/>
          <p:nvPr/>
        </p:nvSpPr>
        <p:spPr>
          <a:xfrm>
            <a:off x="3617912" y="9045257"/>
            <a:ext cx="377698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Conversor não incluso, Indicado a cada 1m de LED utilizar 1 ampere.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17" name="Retângulo 6217"/>
          <p:cNvSpPr/>
          <p:nvPr/>
        </p:nvSpPr>
        <p:spPr>
          <a:xfrm rot="20620509">
            <a:off x="4205922" y="7720330"/>
            <a:ext cx="1019810" cy="537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0" y="5986145"/>
            <a:ext cx="3925570" cy="106616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17" name="Retângulo 6217"/>
          <p:cNvSpPr/>
          <p:nvPr/>
        </p:nvSpPr>
        <p:spPr>
          <a:xfrm rot="20620509">
            <a:off x="4205922" y="7720330"/>
            <a:ext cx="1019810" cy="537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10" name="Retângulo 6210"/>
          <p:cNvSpPr/>
          <p:nvPr/>
        </p:nvSpPr>
        <p:spPr>
          <a:xfrm>
            <a:off x="2195195" y="843280"/>
            <a:ext cx="3182620" cy="423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fita led no ambiente</a:t>
            </a:r>
          </a:p>
        </p:txBody>
      </p:sp>
      <p:sp>
        <p:nvSpPr>
          <p:cNvPr id="5" name="Retângulo 6210"/>
          <p:cNvSpPr/>
          <p:nvPr/>
        </p:nvSpPr>
        <p:spPr>
          <a:xfrm>
            <a:off x="598805" y="1577975"/>
            <a:ext cx="6186805" cy="810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e depois ir na aba LUMINOUS, escolha a FITA DE LED 3000K e arraste para seu ambiente.</a:t>
            </a:r>
          </a:p>
        </p:txBody>
      </p:sp>
      <p:sp>
        <p:nvSpPr>
          <p:cNvPr id="6" name="Retângulo 6210"/>
          <p:cNvSpPr/>
          <p:nvPr/>
        </p:nvSpPr>
        <p:spPr>
          <a:xfrm>
            <a:off x="378777" y="4986813"/>
            <a:ext cx="6793865" cy="718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FITA DE LED 3000K será inserida em seu ambiente.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" y="2833370"/>
            <a:ext cx="6019800" cy="1933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5822315"/>
            <a:ext cx="2438400" cy="24479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LINHA FREGGIO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490" y="2559050"/>
            <a:ext cx="2856230" cy="1228725"/>
          </a:xfrm>
          <a:prstGeom prst="rect">
            <a:avLst/>
          </a:prstGeom>
        </p:spPr>
      </p:pic>
      <p:sp>
        <p:nvSpPr>
          <p:cNvPr id="5775" name="Retângulo 5775"/>
          <p:cNvSpPr/>
          <p:nvPr/>
        </p:nvSpPr>
        <p:spPr>
          <a:xfrm>
            <a:off x="1003935" y="785812"/>
            <a:ext cx="6551295" cy="927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Esta linha tem o delicado toque de marcenaria artesanal, o padrão explora a estrutura dos frisos para trazer mais movimento ao ambiente.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76" name="Retângulo 5776"/>
          <p:cNvSpPr/>
          <p:nvPr/>
        </p:nvSpPr>
        <p:spPr>
          <a:xfrm>
            <a:off x="4445" y="935672"/>
            <a:ext cx="129603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Freggio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84" name="Retângulo: Cantos Arredondados 284"/>
          <p:cNvSpPr/>
          <p:nvPr/>
        </p:nvSpPr>
        <p:spPr>
          <a:xfrm>
            <a:off x="430530" y="2077402"/>
            <a:ext cx="2916555" cy="1910080"/>
          </a:xfrm>
          <a:prstGeom prst="roundRect">
            <a:avLst>
              <a:gd name="adj" fmla="val 666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cxnSp>
        <p:nvCxnSpPr>
          <p:cNvPr id="12" name="Conector reto 12"/>
          <p:cNvCxnSpPr/>
          <p:nvPr/>
        </p:nvCxnSpPr>
        <p:spPr>
          <a:xfrm>
            <a:off x="988060" y="874077"/>
            <a:ext cx="0" cy="629285"/>
          </a:xfrm>
          <a:prstGeom prst="line">
            <a:avLst/>
          </a:prstGeom>
          <a:ln>
            <a:solidFill>
              <a:srgbClr val="0D46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4" name="Rectangle 264"/>
          <p:cNvSpPr/>
          <p:nvPr/>
        </p:nvSpPr>
        <p:spPr>
          <a:xfrm>
            <a:off x="4550410" y="2110105"/>
            <a:ext cx="709930" cy="259715"/>
          </a:xfrm>
          <a:prstGeom prst="rect">
            <a:avLst/>
          </a:prstGeom>
          <a:ln>
            <a:noFill/>
          </a:ln>
        </p:spPr>
        <p:txBody>
          <a:bodyPr horzOverflow="overflow"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viar Dreams"/>
                <a:cs typeface="Caviar Dreams"/>
              </a:rPr>
              <a:t>Portas</a:t>
            </a:r>
            <a:endParaRPr lang="pt-BR" sz="1100">
              <a:solidFill>
                <a:srgbClr val="000000"/>
              </a:solidFill>
              <a:effectLst/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5323205" y="2056130"/>
            <a:ext cx="0" cy="346710"/>
          </a:xfrm>
          <a:custGeom>
            <a:avLst/>
            <a:gdLst/>
            <a:ahLst/>
            <a:cxnLst/>
            <a:rect l="0" t="0" r="0" b="0"/>
            <a:pathLst>
              <a:path h="347345">
                <a:moveTo>
                  <a:pt x="0" y="0"/>
                </a:moveTo>
                <a:lnTo>
                  <a:pt x="0" y="347345"/>
                </a:lnTo>
              </a:path>
            </a:pathLst>
          </a:custGeom>
          <a:ln w="19050" cap="flat">
            <a:miter lim="127000"/>
          </a:ln>
        </p:spPr>
        <p:style>
          <a:lnRef idx="1">
            <a:srgbClr val="126247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268" name="Rectangle 268"/>
          <p:cNvSpPr/>
          <p:nvPr/>
        </p:nvSpPr>
        <p:spPr>
          <a:xfrm>
            <a:off x="5440045" y="2111375"/>
            <a:ext cx="995680" cy="259715"/>
          </a:xfrm>
          <a:prstGeom prst="rect">
            <a:avLst/>
          </a:prstGeom>
          <a:ln>
            <a:noFill/>
          </a:ln>
        </p:spPr>
        <p:txBody>
          <a:bodyPr horzOverflow="overflow"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viar Dreams"/>
                <a:cs typeface="Caviar Dreams"/>
              </a:rPr>
              <a:t>Frentes</a:t>
            </a:r>
            <a:endParaRPr lang="pt-BR" sz="1100">
              <a:solidFill>
                <a:srgbClr val="000000"/>
              </a:solidFill>
              <a:effectLst/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9" name="Retângulo 6013"/>
          <p:cNvSpPr/>
          <p:nvPr/>
        </p:nvSpPr>
        <p:spPr>
          <a:xfrm flipV="1">
            <a:off x="2502535" y="1785620"/>
            <a:ext cx="506730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782" name="Retângulo 5782"/>
          <p:cNvSpPr/>
          <p:nvPr/>
        </p:nvSpPr>
        <p:spPr>
          <a:xfrm>
            <a:off x="457200" y="4190047"/>
            <a:ext cx="6645275" cy="612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Nas portas e frentes os frisos são feitos na horizontal, o vão final varia de acordo com a medida da porta.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" name="Retângulo 6013"/>
          <p:cNvSpPr/>
          <p:nvPr/>
        </p:nvSpPr>
        <p:spPr>
          <a:xfrm flipV="1">
            <a:off x="-11430" y="5003800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" y="5872480"/>
            <a:ext cx="2923540" cy="1899285"/>
          </a:xfrm>
          <a:prstGeom prst="rect">
            <a:avLst/>
          </a:prstGeom>
        </p:spPr>
      </p:pic>
      <p:pic>
        <p:nvPicPr>
          <p:cNvPr id="257" name="Picture 257"/>
          <p:cNvPicPr/>
          <p:nvPr/>
        </p:nvPicPr>
        <p:blipFill>
          <a:blip r:embed="rId5"/>
          <a:stretch>
            <a:fillRect/>
          </a:stretch>
        </p:blipFill>
        <p:spPr>
          <a:xfrm>
            <a:off x="3346450" y="5369560"/>
            <a:ext cx="4208780" cy="2823210"/>
          </a:xfrm>
          <a:prstGeom prst="rect">
            <a:avLst/>
          </a:prstGeom>
        </p:spPr>
      </p:pic>
      <p:sp>
        <p:nvSpPr>
          <p:cNvPr id="5783" name="Rectangle 268"/>
          <p:cNvSpPr/>
          <p:nvPr/>
        </p:nvSpPr>
        <p:spPr>
          <a:xfrm>
            <a:off x="1245235" y="5443537"/>
            <a:ext cx="848995" cy="292100"/>
          </a:xfrm>
          <a:prstGeom prst="rect">
            <a:avLst/>
          </a:prstGeom>
          <a:ln>
            <a:noFill/>
          </a:ln>
        </p:spPr>
        <p:txBody>
          <a:bodyPr horzOverflow="overflow" vert="horz" wrap="square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viar Dreams"/>
                <a:cs typeface="Caviar Dreams"/>
              </a:rPr>
              <a:t>Painéis</a:t>
            </a:r>
            <a:endParaRPr lang="pt-BR" sz="1100">
              <a:solidFill>
                <a:srgbClr val="000000"/>
              </a:solidFill>
              <a:effectLst/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15" name="Retângulo 6013"/>
          <p:cNvSpPr/>
          <p:nvPr/>
        </p:nvSpPr>
        <p:spPr>
          <a:xfrm flipV="1">
            <a:off x="2487930" y="8457565"/>
            <a:ext cx="506730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7" name="Retângulo 5782"/>
          <p:cNvSpPr/>
          <p:nvPr/>
        </p:nvSpPr>
        <p:spPr>
          <a:xfrm>
            <a:off x="423545" y="8753475"/>
            <a:ext cx="6957916" cy="1289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            Espessura disponível para portas somente de 18mm.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        Espessura disponíveis para painéis: 15mm, 18mm, 25mm.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        Padrões disponíveis na nossa linha MDF, internos e Dura+.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 Atenção! Nos padrões cristallos e laqueados não estão disponíveis.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65" name="Retângulo 6265"/>
          <p:cNvSpPr/>
          <p:nvPr/>
        </p:nvSpPr>
        <p:spPr>
          <a:xfrm>
            <a:off x="379412" y="1165860"/>
            <a:ext cx="6796405" cy="314769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53" name="Retângulo 6253"/>
          <p:cNvSpPr/>
          <p:nvPr/>
        </p:nvSpPr>
        <p:spPr>
          <a:xfrm>
            <a:off x="1370012" y="1182370"/>
            <a:ext cx="4820285" cy="30829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255" name="Retângulo 6255"/>
          <p:cNvSpPr/>
          <p:nvPr/>
        </p:nvSpPr>
        <p:spPr>
          <a:xfrm>
            <a:off x="148431" y="571084"/>
            <a:ext cx="7273608" cy="44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Luminária point ideal para quem quer um ambiente discreto e iluminado.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96" name="Retângulo 6196"/>
          <p:cNvSpPr/>
          <p:nvPr/>
        </p:nvSpPr>
        <p:spPr>
          <a:xfrm>
            <a:off x="602932" y="4563110"/>
            <a:ext cx="635317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Meio de fixação: Com furação 35mm e embutimento de 12mm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Retângulo 6211"/>
          <p:cNvSpPr/>
          <p:nvPr/>
        </p:nvSpPr>
        <p:spPr>
          <a:xfrm>
            <a:off x="579755" y="7855585"/>
            <a:ext cx="990600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PQ30.B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PQ60.B</a:t>
            </a:r>
          </a:p>
        </p:txBody>
      </p:sp>
      <p:sp>
        <p:nvSpPr>
          <p:cNvPr id="7" name="Retângulo 6194"/>
          <p:cNvSpPr/>
          <p:nvPr/>
        </p:nvSpPr>
        <p:spPr>
          <a:xfrm>
            <a:off x="513080" y="8572182"/>
            <a:ext cx="3716020" cy="84264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8" name="Imagem 623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5104" r="6718" b="6704"/>
          <a:stretch>
            <a:fillRect/>
          </a:stretch>
        </p:blipFill>
        <p:spPr bwMode="auto">
          <a:xfrm>
            <a:off x="2461895" y="8645207"/>
            <a:ext cx="708025" cy="717550"/>
          </a:xfrm>
          <a:prstGeom prst="rect">
            <a:avLst/>
          </a:prstGeom>
          <a:ln>
            <a:noFill/>
          </a:ln>
        </p:spPr>
      </p:pic>
      <p:pic>
        <p:nvPicPr>
          <p:cNvPr id="9" name="Imagem 623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7890" r="5320" b="5364"/>
          <a:stretch>
            <a:fillRect/>
          </a:stretch>
        </p:blipFill>
        <p:spPr bwMode="auto">
          <a:xfrm>
            <a:off x="3339465" y="8645207"/>
            <a:ext cx="721995" cy="717550"/>
          </a:xfrm>
          <a:prstGeom prst="rect">
            <a:avLst/>
          </a:prstGeom>
          <a:ln>
            <a:noFill/>
          </a:ln>
        </p:spPr>
      </p:pic>
      <p:pic>
        <p:nvPicPr>
          <p:cNvPr id="10" name="Imagem 624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3303" r="11006" b="4162"/>
          <a:stretch>
            <a:fillRect/>
          </a:stretch>
        </p:blipFill>
        <p:spPr bwMode="auto">
          <a:xfrm>
            <a:off x="694690" y="8638222"/>
            <a:ext cx="708025" cy="718185"/>
          </a:xfrm>
          <a:prstGeom prst="rect">
            <a:avLst/>
          </a:prstGeom>
          <a:ln>
            <a:noFill/>
          </a:ln>
        </p:spPr>
      </p:pic>
      <p:pic>
        <p:nvPicPr>
          <p:cNvPr id="12" name="Imagem 624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3220" r="6186" b="5202"/>
          <a:stretch>
            <a:fillRect/>
          </a:stretch>
        </p:blipFill>
        <p:spPr bwMode="auto">
          <a:xfrm>
            <a:off x="1571625" y="8639492"/>
            <a:ext cx="721995" cy="721995"/>
          </a:xfrm>
          <a:prstGeom prst="rect">
            <a:avLst/>
          </a:prstGeom>
          <a:ln>
            <a:noFill/>
          </a:ln>
        </p:spPr>
      </p:pic>
      <p:pic>
        <p:nvPicPr>
          <p:cNvPr id="13" name="Imagem 62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9615" y="8249602"/>
            <a:ext cx="2564130" cy="1744980"/>
          </a:xfrm>
          <a:prstGeom prst="rect">
            <a:avLst/>
          </a:prstGeom>
          <a:ln>
            <a:noFill/>
          </a:ln>
        </p:spPr>
      </p:pic>
      <p:sp>
        <p:nvSpPr>
          <p:cNvPr id="14" name="Retângulo 6211"/>
          <p:cNvSpPr/>
          <p:nvPr/>
        </p:nvSpPr>
        <p:spPr>
          <a:xfrm>
            <a:off x="2388870" y="7855585"/>
            <a:ext cx="990600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PQ30.A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PQ60.A</a:t>
            </a:r>
          </a:p>
        </p:txBody>
      </p:sp>
      <p:sp>
        <p:nvSpPr>
          <p:cNvPr id="15" name="Retângulo 6211"/>
          <p:cNvSpPr/>
          <p:nvPr/>
        </p:nvSpPr>
        <p:spPr>
          <a:xfrm>
            <a:off x="1483995" y="7855585"/>
            <a:ext cx="990600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PQ30.P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PQ60.P</a:t>
            </a:r>
          </a:p>
        </p:txBody>
      </p:sp>
      <p:sp>
        <p:nvSpPr>
          <p:cNvPr id="16" name="Retângulo 6211"/>
          <p:cNvSpPr/>
          <p:nvPr/>
        </p:nvSpPr>
        <p:spPr>
          <a:xfrm>
            <a:off x="3283585" y="7855585"/>
            <a:ext cx="990600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PQ30.C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PQ60.C</a:t>
            </a:r>
          </a:p>
        </p:txBody>
      </p:sp>
      <p:sp>
        <p:nvSpPr>
          <p:cNvPr id="18" name="Retângulo 6211"/>
          <p:cNvSpPr/>
          <p:nvPr/>
        </p:nvSpPr>
        <p:spPr>
          <a:xfrm>
            <a:off x="4764405" y="7846060"/>
            <a:ext cx="2339340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Informações técnicas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80" y="5196840"/>
            <a:ext cx="6544310" cy="232473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10" name="Retângulo 6210"/>
          <p:cNvSpPr/>
          <p:nvPr/>
        </p:nvSpPr>
        <p:spPr>
          <a:xfrm>
            <a:off x="1738781" y="795337"/>
            <a:ext cx="3906851" cy="423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luminária point no ambiente</a:t>
            </a:r>
          </a:p>
        </p:txBody>
      </p:sp>
      <p:sp>
        <p:nvSpPr>
          <p:cNvPr id="5" name="Retângulo 6210"/>
          <p:cNvSpPr/>
          <p:nvPr/>
        </p:nvSpPr>
        <p:spPr>
          <a:xfrm>
            <a:off x="462280" y="1355725"/>
            <a:ext cx="6504940" cy="1033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e depois ir na aba LUMINOUS, escolha a luminária point de 3000k ou 6000k e arraste para seu ambiente.</a:t>
            </a:r>
          </a:p>
        </p:txBody>
      </p:sp>
      <p:sp>
        <p:nvSpPr>
          <p:cNvPr id="6" name="Retângulo 6210"/>
          <p:cNvSpPr/>
          <p:nvPr/>
        </p:nvSpPr>
        <p:spPr>
          <a:xfrm>
            <a:off x="234315" y="4267835"/>
            <a:ext cx="3333750" cy="810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luminária point será inserida em seu ambiente.</a:t>
            </a:r>
          </a:p>
        </p:txBody>
      </p:sp>
      <p:sp>
        <p:nvSpPr>
          <p:cNvPr id="7" name="Retângulo 6210"/>
          <p:cNvSpPr/>
          <p:nvPr/>
        </p:nvSpPr>
        <p:spPr>
          <a:xfrm>
            <a:off x="598805" y="8542020"/>
            <a:ext cx="6186805" cy="743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Para mudar o acabamento vá em modelos&gt; Acabamento Spot e selecione o modelo desejado!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2644140"/>
            <a:ext cx="7477125" cy="1512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5326380"/>
            <a:ext cx="3699510" cy="2703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" y="5333365"/>
            <a:ext cx="3249295" cy="24892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266" name="Retângulo 6266"/>
          <p:cNvSpPr/>
          <p:nvPr/>
        </p:nvSpPr>
        <p:spPr>
          <a:xfrm>
            <a:off x="472440" y="1809432"/>
            <a:ext cx="6621145" cy="341820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64" name="Retângulo 6264"/>
          <p:cNvSpPr/>
          <p:nvPr/>
        </p:nvSpPr>
        <p:spPr>
          <a:xfrm>
            <a:off x="1180465" y="1612582"/>
            <a:ext cx="5266690" cy="377063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267" name="Retângulo 6267"/>
          <p:cNvSpPr/>
          <p:nvPr/>
        </p:nvSpPr>
        <p:spPr>
          <a:xfrm>
            <a:off x="602615" y="644041"/>
            <a:ext cx="63531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cabideiro LED é um acessório perfeito para seu armário ou closet, levando muito mais praticidade ao dia a dia e deixando o ambiente muito mais moderno.</a:t>
            </a:r>
            <a:br>
              <a:rPr lang="pt-BR" sz="1600" dirty="0">
                <a:solidFill>
                  <a:srgbClr val="FF0000"/>
                </a:solidFill>
                <a:effectLst/>
                <a:latin typeface="Univers" panose="020B0603020202030204"/>
                <a:ea typeface="Calibri" panose="020F0502020204030204"/>
              </a:rPr>
            </a:b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69" name="Imagem 626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" y="8059737"/>
            <a:ext cx="3549015" cy="2087880"/>
          </a:xfrm>
          <a:prstGeom prst="rect">
            <a:avLst/>
          </a:prstGeom>
          <a:ln>
            <a:noFill/>
          </a:ln>
        </p:spPr>
      </p:pic>
      <p:sp>
        <p:nvSpPr>
          <p:cNvPr id="6270" name="Retângulo 6270"/>
          <p:cNvSpPr/>
          <p:nvPr/>
        </p:nvSpPr>
        <p:spPr>
          <a:xfrm>
            <a:off x="119642" y="5580062"/>
            <a:ext cx="7376160" cy="39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Com 2 opções de acionamento, com interruptor ou sensor de movimento.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473" name="Imagem 447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6"/>
          <a:stretch>
            <a:fillRect/>
          </a:stretch>
        </p:blipFill>
        <p:spPr bwMode="auto">
          <a:xfrm>
            <a:off x="5239385" y="8327072"/>
            <a:ext cx="1337310" cy="1880235"/>
          </a:xfrm>
          <a:prstGeom prst="rect">
            <a:avLst/>
          </a:prstGeom>
          <a:ln>
            <a:noFill/>
          </a:ln>
        </p:spPr>
      </p:pic>
      <p:sp>
        <p:nvSpPr>
          <p:cNvPr id="2" name="Retângulo 6211"/>
          <p:cNvSpPr/>
          <p:nvPr/>
        </p:nvSpPr>
        <p:spPr>
          <a:xfrm>
            <a:off x="4764405" y="7846060"/>
            <a:ext cx="2339340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Informações técnicas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6183630"/>
            <a:ext cx="6313170" cy="144843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7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8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10" name="Retângulo 6210"/>
          <p:cNvSpPr/>
          <p:nvPr/>
        </p:nvSpPr>
        <p:spPr>
          <a:xfrm>
            <a:off x="1469348" y="803496"/>
            <a:ext cx="4490803" cy="37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cabideiro led no ambiente (avulso)</a:t>
            </a:r>
          </a:p>
        </p:txBody>
      </p:sp>
      <p:sp>
        <p:nvSpPr>
          <p:cNvPr id="5" name="Retângulo 6210"/>
          <p:cNvSpPr/>
          <p:nvPr/>
        </p:nvSpPr>
        <p:spPr>
          <a:xfrm>
            <a:off x="462280" y="1444625"/>
            <a:ext cx="6504940" cy="1033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e depois ir na aba LUMINOUS, escolha algum dos nossos modelos de cabideiros e arraste para seu ambiente.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758190" y="5189855"/>
            <a:ext cx="5868670" cy="494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cabideiro será inserida em seu ambiente.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720" y="6004560"/>
            <a:ext cx="3736340" cy="2059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" y="2769235"/>
            <a:ext cx="7505700" cy="208597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10" name="Retângulo 6210"/>
          <p:cNvSpPr/>
          <p:nvPr/>
        </p:nvSpPr>
        <p:spPr>
          <a:xfrm>
            <a:off x="1405255" y="687705"/>
            <a:ext cx="4762500" cy="320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cabideiro led no armário construtor</a:t>
            </a:r>
          </a:p>
        </p:txBody>
      </p:sp>
      <p:sp>
        <p:nvSpPr>
          <p:cNvPr id="5" name="Retângulo 6210"/>
          <p:cNvSpPr/>
          <p:nvPr/>
        </p:nvSpPr>
        <p:spPr>
          <a:xfrm>
            <a:off x="462280" y="1244600"/>
            <a:ext cx="6504940" cy="1214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Na tela de construção do armário construtor após ter feito as divisões horizontais e verticais ir na aba INTERNOS depois CABIDEIROS lá você encontrará nossos modelos disponíveis, basta arrastar para o vão desejado.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366629" y="6186584"/>
            <a:ext cx="6826416" cy="476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cabideiro será inserida em seu armário construtor.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2695575"/>
            <a:ext cx="2535555" cy="33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6898640"/>
            <a:ext cx="5333365" cy="2877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170" y="2459355"/>
            <a:ext cx="4293870" cy="346265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46355" y="0"/>
            <a:ext cx="2489200" cy="43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LINHA LUMINOUS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69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21" name="Retângulo 4821"/>
          <p:cNvSpPr/>
          <p:nvPr/>
        </p:nvSpPr>
        <p:spPr>
          <a:xfrm>
            <a:off x="474980" y="1878965"/>
            <a:ext cx="6621145" cy="367093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822" name="Retângulo 4822"/>
          <p:cNvSpPr/>
          <p:nvPr/>
        </p:nvSpPr>
        <p:spPr>
          <a:xfrm>
            <a:off x="953135" y="2355215"/>
            <a:ext cx="5666740" cy="292544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t="-9160" r="-8" b="-5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pic>
        <p:nvPicPr>
          <p:cNvPr id="4824" name="Imagem 482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7" r="47077" b="3592"/>
          <a:stretch>
            <a:fillRect/>
          </a:stretch>
        </p:blipFill>
        <p:spPr bwMode="auto">
          <a:xfrm>
            <a:off x="2518410" y="8259445"/>
            <a:ext cx="2346960" cy="1813560"/>
          </a:xfrm>
          <a:prstGeom prst="rect">
            <a:avLst/>
          </a:prstGeom>
          <a:ln>
            <a:noFill/>
          </a:ln>
        </p:spPr>
      </p:pic>
      <p:sp>
        <p:nvSpPr>
          <p:cNvPr id="4825" name="Retângulo 4825"/>
          <p:cNvSpPr/>
          <p:nvPr/>
        </p:nvSpPr>
        <p:spPr>
          <a:xfrm>
            <a:off x="169545" y="607695"/>
            <a:ext cx="7402195" cy="1102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luminária Glass traz para seu ambiente muito destaque e elegância, indicado para vidros de 4 a 10mm de espessura, com esse acessório você agrega muito mais valor ao seus projetos.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6214" name="Imagem 62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 r="47077" b="71597"/>
          <a:stretch>
            <a:fillRect/>
          </a:stretch>
        </p:blipFill>
        <p:spPr bwMode="auto">
          <a:xfrm>
            <a:off x="169545" y="8843010"/>
            <a:ext cx="2348865" cy="709295"/>
          </a:xfrm>
          <a:prstGeom prst="rect">
            <a:avLst/>
          </a:prstGeom>
          <a:ln>
            <a:noFill/>
          </a:ln>
        </p:spPr>
      </p:pic>
      <p:pic>
        <p:nvPicPr>
          <p:cNvPr id="6218" name="Imagem 62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7" t="27859" r="1837" b="13724"/>
          <a:stretch>
            <a:fillRect/>
          </a:stretch>
        </p:blipFill>
        <p:spPr bwMode="auto">
          <a:xfrm>
            <a:off x="5389880" y="8348345"/>
            <a:ext cx="1685925" cy="171831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320" y="5775325"/>
            <a:ext cx="4484370" cy="225869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210" name="Retângulo 6210"/>
          <p:cNvSpPr/>
          <p:nvPr/>
        </p:nvSpPr>
        <p:spPr>
          <a:xfrm>
            <a:off x="1788160" y="1021080"/>
            <a:ext cx="3966845" cy="35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luminária glass no ambiente</a:t>
            </a:r>
          </a:p>
        </p:txBody>
      </p:sp>
      <p:sp>
        <p:nvSpPr>
          <p:cNvPr id="5" name="Retângulo 6210"/>
          <p:cNvSpPr/>
          <p:nvPr/>
        </p:nvSpPr>
        <p:spPr>
          <a:xfrm>
            <a:off x="462280" y="1844675"/>
            <a:ext cx="6504940" cy="1078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e depois ir na aba LUMINOUS escolha a luminária glass e arraste para seu ambiente</a:t>
            </a:r>
          </a:p>
        </p:txBody>
      </p:sp>
      <p:sp>
        <p:nvSpPr>
          <p:cNvPr id="6" name="Retângulo 6210"/>
          <p:cNvSpPr/>
          <p:nvPr/>
        </p:nvSpPr>
        <p:spPr>
          <a:xfrm>
            <a:off x="621665" y="5716270"/>
            <a:ext cx="6481500" cy="440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luminária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glass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será inserida em seu ambiente.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3531235"/>
            <a:ext cx="7581900" cy="1583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60" y="6764655"/>
            <a:ext cx="415290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23495" y="0"/>
            <a:ext cx="260096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PIVOTANTE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29" name="Retângulo 5929"/>
          <p:cNvSpPr/>
          <p:nvPr/>
        </p:nvSpPr>
        <p:spPr>
          <a:xfrm>
            <a:off x="259080" y="698817"/>
            <a:ext cx="7041515" cy="206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nome “Pivotante” vem justamente do seu mecanismo de abertura que é feito por meio de pivôs (ou pinos) instalados na parte inferior e superior da porta, na mesma direção. </a:t>
            </a:r>
            <a:b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Esses pinos servem para fixá-la verticalmente, no chão e no batente, fazendo-a girar em torno de um eixo vertical.</a:t>
            </a:r>
            <a:br>
              <a:rPr lang="pt-BR" sz="1600">
                <a:solidFill>
                  <a:srgbClr val="FF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Estruturada com duas chapas de 6mm e uma chapa de 18mm com uma barra estabilizadora em seu interior para evitar o empenamento.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2" name="Retângulo 6152"/>
          <p:cNvSpPr/>
          <p:nvPr/>
        </p:nvSpPr>
        <p:spPr>
          <a:xfrm>
            <a:off x="717550" y="3895407"/>
            <a:ext cx="6095365" cy="4203065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156" name="Imagem 15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05" y="2787967"/>
            <a:ext cx="4481830" cy="6715125"/>
          </a:xfrm>
          <a:prstGeom prst="rect">
            <a:avLst/>
          </a:prstGeom>
        </p:spPr>
      </p:pic>
      <p:sp>
        <p:nvSpPr>
          <p:cNvPr id="2" name="Retângulo 5932"/>
          <p:cNvSpPr/>
          <p:nvPr/>
        </p:nvSpPr>
        <p:spPr>
          <a:xfrm>
            <a:off x="1673225" y="9712007"/>
            <a:ext cx="4179570" cy="391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produzidas com no máximo 300kg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65" name="Retângulo 6065"/>
          <p:cNvSpPr/>
          <p:nvPr/>
        </p:nvSpPr>
        <p:spPr>
          <a:xfrm>
            <a:off x="2306637" y="4814887"/>
            <a:ext cx="5048250" cy="3451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46" name="Retângulo 6146"/>
          <p:cNvSpPr/>
          <p:nvPr/>
        </p:nvSpPr>
        <p:spPr>
          <a:xfrm>
            <a:off x="341312" y="968057"/>
            <a:ext cx="3056890" cy="255206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148" r="-102554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870" name="Retângulo 5870"/>
          <p:cNvSpPr/>
          <p:nvPr/>
        </p:nvSpPr>
        <p:spPr>
          <a:xfrm>
            <a:off x="204787" y="5014277"/>
            <a:ext cx="2191385" cy="286893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5983" name="Retângulo 5983"/>
          <p:cNvSpPr/>
          <p:nvPr/>
        </p:nvSpPr>
        <p:spPr>
          <a:xfrm>
            <a:off x="3706812" y="1293812"/>
            <a:ext cx="3273425" cy="228536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3972" t="-1" r="-50" b="-3664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47" name="Retângulo 6147"/>
          <p:cNvSpPr/>
          <p:nvPr/>
        </p:nvSpPr>
        <p:spPr>
          <a:xfrm>
            <a:off x="907732" y="3963352"/>
            <a:ext cx="2026285" cy="586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PIVO HEAVY PARA PORTAS ATÉ 300KG – H143IE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863" name="Retângulo 5863"/>
          <p:cNvSpPr/>
          <p:nvPr/>
        </p:nvSpPr>
        <p:spPr>
          <a:xfrm>
            <a:off x="947102" y="721677"/>
            <a:ext cx="3543300" cy="437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Itens que compõem o sistema: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3" name="Retângulo 6153"/>
          <p:cNvSpPr/>
          <p:nvPr/>
        </p:nvSpPr>
        <p:spPr>
          <a:xfrm>
            <a:off x="4332922" y="3631247"/>
            <a:ext cx="156527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DESENHO TÉCNICO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7" name="Retângulo 6157"/>
          <p:cNvSpPr/>
          <p:nvPr/>
        </p:nvSpPr>
        <p:spPr>
          <a:xfrm>
            <a:off x="555307" y="8311197"/>
            <a:ext cx="156527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FECHADURA TRINCO ROLETE 4140/45TR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66" name="Retângulo 6166"/>
          <p:cNvSpPr/>
          <p:nvPr/>
        </p:nvSpPr>
        <p:spPr>
          <a:xfrm>
            <a:off x="1055687" y="9274492"/>
            <a:ext cx="5417820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Cálculo da altura da porta = vão interno – 10mm cálculo já considerado dentro do sistema promob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6" name="Retângulo 6156"/>
          <p:cNvSpPr/>
          <p:nvPr/>
        </p:nvSpPr>
        <p:spPr>
          <a:xfrm>
            <a:off x="4132262" y="8222297"/>
            <a:ext cx="156527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DESENHO TÉCNICO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23495" y="0"/>
            <a:ext cx="263842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PIVOTANTE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Retângulo 6210"/>
          <p:cNvSpPr/>
          <p:nvPr/>
        </p:nvSpPr>
        <p:spPr>
          <a:xfrm>
            <a:off x="462280" y="733425"/>
            <a:ext cx="6504940" cy="1078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PORTAS e FRENTES / PIVOTANTE depois arraste para seu ambiente.</a:t>
            </a:r>
          </a:p>
        </p:txBody>
      </p:sp>
      <p:sp>
        <p:nvSpPr>
          <p:cNvPr id="6" name="Retângulo 6210"/>
          <p:cNvSpPr/>
          <p:nvPr/>
        </p:nvSpPr>
        <p:spPr>
          <a:xfrm>
            <a:off x="621665" y="4160520"/>
            <a:ext cx="6345555" cy="59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pivotante será inserida em seu ambiente com a fechadura e o pivô heavy.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" y="2056765"/>
            <a:ext cx="6134100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230" y="5175885"/>
            <a:ext cx="2732405" cy="43097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 5775"/>
          <p:cNvSpPr/>
          <p:nvPr/>
        </p:nvSpPr>
        <p:spPr>
          <a:xfrm>
            <a:off x="93345" y="407035"/>
            <a:ext cx="7056755" cy="747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módulo inserido no promob abriremos a aba modelos.</a:t>
            </a:r>
          </a:p>
        </p:txBody>
      </p:sp>
      <p:sp>
        <p:nvSpPr>
          <p:cNvPr id="3" name="Retângulo 5775"/>
          <p:cNvSpPr/>
          <p:nvPr/>
        </p:nvSpPr>
        <p:spPr>
          <a:xfrm>
            <a:off x="340360" y="4313555"/>
            <a:ext cx="5443855" cy="678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Clique em portas/frentes e selecione freggio.</a:t>
            </a:r>
          </a:p>
        </p:txBody>
      </p:sp>
      <p:sp>
        <p:nvSpPr>
          <p:cNvPr id="4" name="Retângulo 5775"/>
          <p:cNvSpPr/>
          <p:nvPr/>
        </p:nvSpPr>
        <p:spPr>
          <a:xfrm>
            <a:off x="389255" y="8510270"/>
            <a:ext cx="2865120" cy="927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freggio será inserida em seu ambiente.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80" y="8246110"/>
            <a:ext cx="2516505" cy="20974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30" y="1076960"/>
            <a:ext cx="5452745" cy="3324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860" y="4925060"/>
            <a:ext cx="5356225" cy="347091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635"/>
            <a:ext cx="4977130" cy="43815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1270" y="-19050"/>
            <a:ext cx="48056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SEQUENZIATO – MÃO AMIGA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74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34" name="Retângulo 5934"/>
          <p:cNvSpPr/>
          <p:nvPr/>
        </p:nvSpPr>
        <p:spPr>
          <a:xfrm>
            <a:off x="211772" y="719191"/>
            <a:ext cx="7237095" cy="1748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O sistema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sequenziato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- mão amiga permite que as portas deslizem com efeito cascata, onde uma porta puxa outra. Ideal para dividir e integrar ambientes, com espessura de 30mm e largura mínima de 700mm.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Estruturada em MDF com duas chapas de 6mm e travessas de 18mm com uma barra estabilizadora em seu interior para evitar o empenamento.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948" name="Retângulo 5948"/>
          <p:cNvSpPr/>
          <p:nvPr/>
        </p:nvSpPr>
        <p:spPr>
          <a:xfrm>
            <a:off x="1948497" y="6883717"/>
            <a:ext cx="3543300" cy="437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Com duas opções de fechamento: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9" name="Retângulo 6159"/>
          <p:cNvSpPr/>
          <p:nvPr/>
        </p:nvSpPr>
        <p:spPr>
          <a:xfrm>
            <a:off x="210502" y="3226557"/>
            <a:ext cx="7077710" cy="28194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936" name="Retângulo 5936"/>
          <p:cNvSpPr/>
          <p:nvPr/>
        </p:nvSpPr>
        <p:spPr>
          <a:xfrm>
            <a:off x="569277" y="2427092"/>
            <a:ext cx="6301740" cy="428561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192" r="-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pic>
        <p:nvPicPr>
          <p:cNvPr id="5576" name="Imagem 557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" y="7490777"/>
            <a:ext cx="3180080" cy="2152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5" y="7624445"/>
            <a:ext cx="3217545" cy="1857375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635"/>
            <a:ext cx="4977130" cy="43815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1270" y="-19050"/>
            <a:ext cx="48056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SEQUENZIATO – MÃO AMIGA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75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067" name="Retângulo de cantos arredondados 5067"/>
          <p:cNvSpPr/>
          <p:nvPr/>
        </p:nvSpPr>
        <p:spPr>
          <a:xfrm>
            <a:off x="3738562" y="8180387"/>
            <a:ext cx="3412490" cy="1945005"/>
          </a:xfrm>
          <a:prstGeom prst="roundRect">
            <a:avLst>
              <a:gd name="adj" fmla="val 0"/>
            </a:avLst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064" name="Retângulo de cantos arredondados 5064"/>
          <p:cNvSpPr/>
          <p:nvPr/>
        </p:nvSpPr>
        <p:spPr>
          <a:xfrm>
            <a:off x="251142" y="8185467"/>
            <a:ext cx="3412490" cy="1945005"/>
          </a:xfrm>
          <a:prstGeom prst="roundRect">
            <a:avLst>
              <a:gd name="adj" fmla="val 0"/>
            </a:avLst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42" name="Retângulo 6042"/>
          <p:cNvSpPr/>
          <p:nvPr/>
        </p:nvSpPr>
        <p:spPr>
          <a:xfrm>
            <a:off x="2032317" y="610552"/>
            <a:ext cx="3205480" cy="437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Itens que compõem o sistema: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28" name="Retângulo 4428"/>
          <p:cNvSpPr/>
          <p:nvPr/>
        </p:nvSpPr>
        <p:spPr>
          <a:xfrm>
            <a:off x="5097462" y="1146239"/>
            <a:ext cx="2391410" cy="12268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32" name="Retângulo 4432"/>
          <p:cNvSpPr/>
          <p:nvPr/>
        </p:nvSpPr>
        <p:spPr>
          <a:xfrm>
            <a:off x="291782" y="1175067"/>
            <a:ext cx="2145030" cy="12795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33" name="Retângulo 4433"/>
          <p:cNvSpPr/>
          <p:nvPr/>
        </p:nvSpPr>
        <p:spPr>
          <a:xfrm>
            <a:off x="3922712" y="8335962"/>
            <a:ext cx="3032760" cy="16503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40" name="Retângulo 4440"/>
          <p:cNvSpPr/>
          <p:nvPr/>
        </p:nvSpPr>
        <p:spPr>
          <a:xfrm>
            <a:off x="387667" y="8345487"/>
            <a:ext cx="1485900" cy="164401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41" name="Retângulo 4441"/>
          <p:cNvSpPr/>
          <p:nvPr/>
        </p:nvSpPr>
        <p:spPr>
          <a:xfrm>
            <a:off x="1998662" y="8337867"/>
            <a:ext cx="1485900" cy="164401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45" name="Retângulo 4445"/>
          <p:cNvSpPr/>
          <p:nvPr/>
        </p:nvSpPr>
        <p:spPr>
          <a:xfrm>
            <a:off x="70802" y="7552372"/>
            <a:ext cx="373380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Instalação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Sequenziato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– mão amiga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53" name="Retângulo 4453"/>
          <p:cNvSpPr/>
          <p:nvPr/>
        </p:nvSpPr>
        <p:spPr>
          <a:xfrm>
            <a:off x="2494597" y="1352614"/>
            <a:ext cx="838835" cy="109283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237" r="-231504" b="-108778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56" name="Retângulo 4456"/>
          <p:cNvSpPr/>
          <p:nvPr/>
        </p:nvSpPr>
        <p:spPr>
          <a:xfrm>
            <a:off x="2473007" y="2541334"/>
            <a:ext cx="838835" cy="90805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3523" r="-231756" b="-5915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457" name="Retângulo 4457"/>
          <p:cNvSpPr/>
          <p:nvPr/>
        </p:nvSpPr>
        <p:spPr>
          <a:xfrm>
            <a:off x="425767" y="2328227"/>
            <a:ext cx="1565275" cy="602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KITS SEQUENZIATO 30MM                        3 PORTAS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72" name="Retângulo 4472"/>
          <p:cNvSpPr/>
          <p:nvPr/>
        </p:nvSpPr>
        <p:spPr>
          <a:xfrm>
            <a:off x="3363912" y="1778699"/>
            <a:ext cx="2012950" cy="245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TRILHO SUPERIOR RM03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476" name="Retângulo 4476"/>
          <p:cNvSpPr/>
          <p:nvPr/>
        </p:nvSpPr>
        <p:spPr>
          <a:xfrm>
            <a:off x="3361372" y="2846769"/>
            <a:ext cx="2012950" cy="245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TRILHO INFERIOR RM200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0" name="Retângulo 4800"/>
          <p:cNvSpPr/>
          <p:nvPr/>
        </p:nvSpPr>
        <p:spPr>
          <a:xfrm>
            <a:off x="5326062" y="2370519"/>
            <a:ext cx="2012950" cy="1526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RO 82 KIT STANDART (PORTAS DE 80KG A 100KG) LARGURA MÍNIMA DA PORTA 700mm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UTILIZAR UM KIT POR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FF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0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1" name="Retângulo 4801"/>
          <p:cNvSpPr/>
          <p:nvPr/>
        </p:nvSpPr>
        <p:spPr>
          <a:xfrm>
            <a:off x="291782" y="3105467"/>
            <a:ext cx="1012190" cy="176339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4802" name="Retângulo 4802"/>
          <p:cNvSpPr/>
          <p:nvPr/>
        </p:nvSpPr>
        <p:spPr>
          <a:xfrm>
            <a:off x="1046797" y="3900487"/>
            <a:ext cx="2557780" cy="245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TAMPAS DE ACABAMENTO RM-031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6" name="Retângulo 4806"/>
          <p:cNvSpPr/>
          <p:nvPr/>
        </p:nvSpPr>
        <p:spPr>
          <a:xfrm>
            <a:off x="4220527" y="7683817"/>
            <a:ext cx="2486660" cy="437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Instalação Chapa 8002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7" name="Retângulo 4807"/>
          <p:cNvSpPr/>
          <p:nvPr/>
        </p:nvSpPr>
        <p:spPr>
          <a:xfrm>
            <a:off x="94296" y="4976812"/>
            <a:ext cx="7394576" cy="2583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Disponíveis os kits de 2 ou 3 portas podendo ser utilizado mais de um kit para ampliar a quantidade de portas.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/>
              <a:buChar char=""/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Atenção não utilizar um kit de 2 portas com um kit de 3 portas!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/>
              <a:buChar char=""/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Para aumentar a quantidade de portas utilizar sempre o mesmo modelo de kit! 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: No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promob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já estará configurado os kits conforme sua utilização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04" name="Retângulo 4804"/>
          <p:cNvSpPr/>
          <p:nvPr/>
        </p:nvSpPr>
        <p:spPr>
          <a:xfrm>
            <a:off x="4225607" y="7288697"/>
            <a:ext cx="2486660" cy="564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Meio de fixação: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635"/>
            <a:ext cx="4977130" cy="43815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-1270" y="-19050"/>
            <a:ext cx="48056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SEQUENZIATO – MÃO AMIGA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49" name="Retângulo 6149"/>
          <p:cNvSpPr/>
          <p:nvPr/>
        </p:nvSpPr>
        <p:spPr>
          <a:xfrm>
            <a:off x="2001520" y="1203960"/>
            <a:ext cx="3461385" cy="509905"/>
          </a:xfrm>
          <a:prstGeom prst="rect">
            <a:avLst/>
          </a:prstGeom>
          <a:solidFill>
            <a:srgbClr val="0D44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151" name="Retângulo 6151"/>
          <p:cNvSpPr/>
          <p:nvPr/>
        </p:nvSpPr>
        <p:spPr>
          <a:xfrm>
            <a:off x="2223770" y="1247775"/>
            <a:ext cx="323278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FF"/>
                </a:solidFill>
                <a:effectLst/>
                <a:latin typeface="Univers" panose="020B0603020202030204"/>
                <a:ea typeface="Calibri" panose="020F0502020204030204"/>
              </a:rPr>
              <a:t>CALCULANDO A PORTA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55" name="Retângulo 6155"/>
          <p:cNvSpPr/>
          <p:nvPr/>
        </p:nvSpPr>
        <p:spPr>
          <a:xfrm>
            <a:off x="464185" y="5761355"/>
            <a:ext cx="2084705" cy="15201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5068" t="1" b="-45397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67" name="Retângulo 6167"/>
          <p:cNvSpPr/>
          <p:nvPr/>
        </p:nvSpPr>
        <p:spPr>
          <a:xfrm>
            <a:off x="2599690" y="5602605"/>
            <a:ext cx="4495800" cy="405257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77" name="Retângulo 6177"/>
          <p:cNvSpPr/>
          <p:nvPr/>
        </p:nvSpPr>
        <p:spPr>
          <a:xfrm>
            <a:off x="1705610" y="2106930"/>
            <a:ext cx="2057400" cy="391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Largura da porta =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78" name="Retângulo 6178"/>
          <p:cNvSpPr/>
          <p:nvPr/>
        </p:nvSpPr>
        <p:spPr>
          <a:xfrm>
            <a:off x="3620770" y="2165985"/>
            <a:ext cx="2548255" cy="3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Vão interno + desconto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79" name="Retângulo 6179"/>
          <p:cNvSpPr/>
          <p:nvPr/>
        </p:nvSpPr>
        <p:spPr>
          <a:xfrm>
            <a:off x="4071620" y="2456180"/>
            <a:ext cx="1468755" cy="3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N° de portas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80" name="Retângulo 6180"/>
          <p:cNvSpPr/>
          <p:nvPr/>
        </p:nvSpPr>
        <p:spPr>
          <a:xfrm>
            <a:off x="1587500" y="5079365"/>
            <a:ext cx="2057400" cy="391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Altura da porta =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= 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81" name="Retângulo 6181"/>
          <p:cNvSpPr/>
          <p:nvPr/>
        </p:nvSpPr>
        <p:spPr>
          <a:xfrm>
            <a:off x="3364230" y="5085080"/>
            <a:ext cx="2548255" cy="3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Vão interno – 80mm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71" name="Retângulo 6171"/>
          <p:cNvSpPr/>
          <p:nvPr/>
        </p:nvSpPr>
        <p:spPr>
          <a:xfrm rot="5400000">
            <a:off x="4976495" y="992822"/>
            <a:ext cx="95885" cy="27051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62457" t="-8" r="-107677" b="8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6169" name="Retângulo 6169"/>
          <p:cNvSpPr/>
          <p:nvPr/>
        </p:nvSpPr>
        <p:spPr>
          <a:xfrm rot="16200000">
            <a:off x="3603625" y="6513830"/>
            <a:ext cx="463550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66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170" name="Retângulo 6170"/>
          <p:cNvSpPr/>
          <p:nvPr/>
        </p:nvSpPr>
        <p:spPr>
          <a:xfrm rot="16200000">
            <a:off x="3816985" y="6951345"/>
            <a:ext cx="463550" cy="328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23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520" y="3024505"/>
            <a:ext cx="3677920" cy="136969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6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Retângulo 6210"/>
          <p:cNvSpPr/>
          <p:nvPr/>
        </p:nvSpPr>
        <p:spPr>
          <a:xfrm>
            <a:off x="462280" y="733425"/>
            <a:ext cx="6504940" cy="1078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PORTAS e FRENTES / DESLIZANTES / SEQUENZIATO – MÃO AMIGA depois escolha o modelo desejado e arraste para seu ambiente.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621665" y="4560570"/>
            <a:ext cx="6345555" cy="59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sequenziato – mão amiga será inserida em seu ambiente.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20" y="5527675"/>
            <a:ext cx="3187065" cy="4464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" y="2096770"/>
            <a:ext cx="7559675" cy="209613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TREVISO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78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888" name="Retângulo 269888"/>
          <p:cNvSpPr/>
          <p:nvPr/>
        </p:nvSpPr>
        <p:spPr>
          <a:xfrm>
            <a:off x="290830" y="732790"/>
            <a:ext cx="6978015" cy="1570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O refinamento e personalidade dos elementos naturais aplicados aos moveis resultam em composições harmônicas e aconchegantes, elevando seu mobiliário a um alto nível.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Arial" panose="020B0604020202020204"/>
              </a:rPr>
              <a:t> A porta Treviso é feito somente em MDF com moldura de 65mm padrão e na espessura 18mm.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891" name="Retângulo 269891"/>
          <p:cNvSpPr/>
          <p:nvPr/>
        </p:nvSpPr>
        <p:spPr>
          <a:xfrm>
            <a:off x="789940" y="2759075"/>
            <a:ext cx="5978525" cy="257429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831" name="Retângulo 4831"/>
          <p:cNvSpPr/>
          <p:nvPr/>
        </p:nvSpPr>
        <p:spPr>
          <a:xfrm>
            <a:off x="1287145" y="2303780"/>
            <a:ext cx="4895215" cy="369443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270061" name="Retângulo 270061"/>
          <p:cNvSpPr/>
          <p:nvPr/>
        </p:nvSpPr>
        <p:spPr>
          <a:xfrm>
            <a:off x="638175" y="6094095"/>
            <a:ext cx="6259830" cy="854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Contamos com 4 opções sendo 3 modelos sintético e 1 modelo natural, abaixo segue nossos padrões: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" y="7160260"/>
            <a:ext cx="6942455" cy="2473960"/>
          </a:xfrm>
          <a:prstGeom prst="rect">
            <a:avLst/>
          </a:prstGeom>
        </p:spPr>
      </p:pic>
      <p:sp>
        <p:nvSpPr>
          <p:cNvPr id="3" name="Retângulo 269931">
            <a:extLst>
              <a:ext uri="{FF2B5EF4-FFF2-40B4-BE49-F238E27FC236}">
                <a16:creationId xmlns:a16="http://schemas.microsoft.com/office/drawing/2014/main" id="{64B31CC1-FF82-ED9D-AF7D-CE7F6D04A007}"/>
              </a:ext>
            </a:extLst>
          </p:cNvPr>
          <p:cNvSpPr/>
          <p:nvPr/>
        </p:nvSpPr>
        <p:spPr>
          <a:xfrm>
            <a:off x="423068" y="97424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TREVISO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latin typeface="Univers" panose="020B0603020202030204"/>
                <a:ea typeface="Calibri" panose="020F0502020204030204"/>
              </a:rPr>
              <a:t>79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70056" name="Retângulo 270056"/>
          <p:cNvSpPr/>
          <p:nvPr/>
        </p:nvSpPr>
        <p:spPr>
          <a:xfrm>
            <a:off x="1212532" y="562927"/>
            <a:ext cx="5134610" cy="435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produzidas com o padrão de medida abaixo: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70057" name="Retângulo 270057"/>
          <p:cNvSpPr/>
          <p:nvPr/>
        </p:nvSpPr>
        <p:spPr>
          <a:xfrm>
            <a:off x="1386521" y="2091538"/>
            <a:ext cx="4775739" cy="435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Relação entre altura e quantidade de travessas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70059" name="Imagem 27005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2" y="3920807"/>
            <a:ext cx="4596130" cy="4018915"/>
          </a:xfrm>
          <a:prstGeom prst="rect">
            <a:avLst/>
          </a:prstGeom>
        </p:spPr>
      </p:pic>
      <p:sp>
        <p:nvSpPr>
          <p:cNvPr id="270060" name="Retângulo 270060"/>
          <p:cNvSpPr/>
          <p:nvPr/>
        </p:nvSpPr>
        <p:spPr>
          <a:xfrm>
            <a:off x="1212532" y="8758237"/>
            <a:ext cx="4751070" cy="9194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64" t="-6709" r="-1182" b="-9627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206" name="Retângulo 206"/>
          <p:cNvSpPr/>
          <p:nvPr/>
        </p:nvSpPr>
        <p:spPr>
          <a:xfrm>
            <a:off x="649922" y="7852727"/>
            <a:ext cx="6259830" cy="854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Portas com medida de 2200 ou acima vem com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desempenador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para evitar o empenamento!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650" y="1096010"/>
            <a:ext cx="4524375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45" y="2625725"/>
            <a:ext cx="5476875" cy="1209675"/>
          </a:xfrm>
          <a:prstGeom prst="rect">
            <a:avLst/>
          </a:prstGeom>
        </p:spPr>
      </p:pic>
      <p:sp>
        <p:nvSpPr>
          <p:cNvPr id="4" name="Retângulo 269931">
            <a:extLst>
              <a:ext uri="{FF2B5EF4-FFF2-40B4-BE49-F238E27FC236}">
                <a16:creationId xmlns:a16="http://schemas.microsoft.com/office/drawing/2014/main" id="{8D74FD67-F06E-F0E0-1087-9254C236318B}"/>
              </a:ext>
            </a:extLst>
          </p:cNvPr>
          <p:cNvSpPr/>
          <p:nvPr/>
        </p:nvSpPr>
        <p:spPr>
          <a:xfrm>
            <a:off x="423068" y="9793288"/>
            <a:ext cx="6698297" cy="52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Obs: O padrão BRANCO TX não está disponível para esse modelo de porta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6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Retângulo 6210"/>
          <p:cNvSpPr/>
          <p:nvPr/>
        </p:nvSpPr>
        <p:spPr>
          <a:xfrm>
            <a:off x="462280" y="536575"/>
            <a:ext cx="650494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seu módulo em seu ambiente clique em modelos portas e frentes, e depois na opção “GOLA” e selecione a porta Treviso.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462280" y="4657725"/>
            <a:ext cx="6345555" cy="871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Com a porta treviso inserida em seu ambiente clique em modelos depois ACABAMENTO MIOLO PORTA TREVISO lá você encontrará nosso padrões disponíveis</a:t>
            </a:r>
          </a:p>
        </p:txBody>
      </p:sp>
      <p:sp>
        <p:nvSpPr>
          <p:cNvPr id="3" name="Retângulo 6210"/>
          <p:cNvSpPr/>
          <p:nvPr/>
        </p:nvSpPr>
        <p:spPr>
          <a:xfrm>
            <a:off x="462280" y="7615555"/>
            <a:ext cx="3905885" cy="59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FINALIZAÇÃO:O acabamento desejado será inserido em sua porta!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575" y="8344535"/>
            <a:ext cx="1630680" cy="1858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0" y="5557520"/>
            <a:ext cx="1927225" cy="1795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0" y="5708650"/>
            <a:ext cx="2345055" cy="3878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350" y="1372235"/>
            <a:ext cx="4559300" cy="314579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2390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13030" y="0"/>
            <a:ext cx="197802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JOIAS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81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30" name="Retângulo 269230"/>
          <p:cNvSpPr/>
          <p:nvPr/>
        </p:nvSpPr>
        <p:spPr>
          <a:xfrm>
            <a:off x="219710" y="2243455"/>
            <a:ext cx="7094220" cy="325501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69228" name="Retângulo 269228"/>
          <p:cNvSpPr/>
          <p:nvPr/>
        </p:nvSpPr>
        <p:spPr>
          <a:xfrm>
            <a:off x="197485" y="581025"/>
            <a:ext cx="7155815" cy="1175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 A melhor maneira de organizar suas joias e acessórios de forma prática e elegante é com os nossos portas joias, mantendo seus acessórios seguros enquanto adiciona um toque de classe ao seu ambiente.</a:t>
            </a:r>
            <a:endParaRPr lang="pt-BR" sz="1600">
              <a:solidFill>
                <a:srgbClr val="FF00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6466205"/>
            <a:ext cx="7126605" cy="1590040"/>
          </a:xfrm>
          <a:prstGeom prst="rect">
            <a:avLst/>
          </a:prstGeom>
        </p:spPr>
      </p:pic>
      <p:pic>
        <p:nvPicPr>
          <p:cNvPr id="12" name="Imagem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53" r="99396">
                        <a14:foregroundMark x1="37311" y1="53430" x2="37311" y2="53430"/>
                        <a14:foregroundMark x1="13746" y1="80866" x2="13746" y2="80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866775" y="8084820"/>
            <a:ext cx="5840730" cy="222821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rcRect l="15526" t="13292" r="14079" b="15365"/>
          <a:stretch>
            <a:fillRect/>
          </a:stretch>
        </p:blipFill>
        <p:spPr>
          <a:xfrm>
            <a:off x="1976120" y="1930400"/>
            <a:ext cx="3580765" cy="388937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6017">
            <a:extLst>
              <a:ext uri="{FF2B5EF4-FFF2-40B4-BE49-F238E27FC236}">
                <a16:creationId xmlns:a16="http://schemas.microsoft.com/office/drawing/2014/main" id="{F3B90250-4B96-1C89-6B2C-2B493CEF756F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82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" y="76200"/>
            <a:ext cx="7582535" cy="10321290"/>
          </a:xfrm>
          <a:prstGeom prst="rect">
            <a:avLst/>
          </a:prstGeom>
        </p:spPr>
      </p:pic>
      <p:sp>
        <p:nvSpPr>
          <p:cNvPr id="5" name="Shape 69"/>
          <p:cNvSpPr/>
          <p:nvPr/>
        </p:nvSpPr>
        <p:spPr>
          <a:xfrm rot="10800000" flipH="1" flipV="1">
            <a:off x="-13970" y="29845"/>
            <a:ext cx="22390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13030" y="0"/>
            <a:ext cx="197802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JOIAS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20638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28" name="Retângulo 269228"/>
          <p:cNvSpPr/>
          <p:nvPr/>
        </p:nvSpPr>
        <p:spPr>
          <a:xfrm>
            <a:off x="692785" y="115824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claro</a:t>
            </a:r>
          </a:p>
        </p:txBody>
      </p:sp>
      <p:pic>
        <p:nvPicPr>
          <p:cNvPr id="2" name="Imagem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69625" r="85785" b="14133"/>
          <a:stretch>
            <a:fillRect/>
          </a:stretch>
        </p:blipFill>
        <p:spPr bwMode="auto">
          <a:xfrm>
            <a:off x="924560" y="343916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7" name="Imagem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9554" r="85869" b="74204"/>
          <a:stretch>
            <a:fillRect/>
          </a:stretch>
        </p:blipFill>
        <p:spPr bwMode="auto">
          <a:xfrm>
            <a:off x="927100" y="1490345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8" name="Imagem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10203" r="68004" b="73555"/>
          <a:stretch>
            <a:fillRect/>
          </a:stretch>
        </p:blipFill>
        <p:spPr bwMode="auto">
          <a:xfrm>
            <a:off x="2180590" y="149225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9" name="Imagem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2" t="9554" r="50331" b="74204"/>
          <a:stretch>
            <a:fillRect/>
          </a:stretch>
        </p:blipFill>
        <p:spPr bwMode="auto">
          <a:xfrm>
            <a:off x="3423920" y="1499235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11" name="Imagem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7" t="9879" r="32466" b="73879"/>
          <a:stretch>
            <a:fillRect/>
          </a:stretch>
        </p:blipFill>
        <p:spPr bwMode="auto">
          <a:xfrm>
            <a:off x="4673600" y="149987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12" name="Imagem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6" t="10528" r="15177" b="73230"/>
          <a:stretch>
            <a:fillRect/>
          </a:stretch>
        </p:blipFill>
        <p:spPr bwMode="auto">
          <a:xfrm>
            <a:off x="5923280" y="151003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13" name="Imagem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39752" r="85593" b="44006"/>
          <a:stretch>
            <a:fillRect/>
          </a:stretch>
        </p:blipFill>
        <p:spPr bwMode="auto">
          <a:xfrm>
            <a:off x="924560" y="2439670"/>
            <a:ext cx="693420" cy="662305"/>
          </a:xfrm>
          <a:prstGeom prst="rect">
            <a:avLst/>
          </a:prstGeom>
          <a:ln>
            <a:noFill/>
          </a:ln>
        </p:spPr>
      </p:pic>
      <p:pic>
        <p:nvPicPr>
          <p:cNvPr id="14" name="Imagem 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40077" r="67920" b="43681"/>
          <a:stretch>
            <a:fillRect/>
          </a:stretch>
        </p:blipFill>
        <p:spPr bwMode="auto">
          <a:xfrm>
            <a:off x="2174240" y="2447290"/>
            <a:ext cx="693420" cy="657225"/>
          </a:xfrm>
          <a:prstGeom prst="rect">
            <a:avLst/>
          </a:prstGeom>
          <a:ln>
            <a:noFill/>
          </a:ln>
        </p:spPr>
      </p:pic>
      <p:pic>
        <p:nvPicPr>
          <p:cNvPr id="15" name="Imagem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4" t="39752" r="50439" b="44006"/>
          <a:stretch>
            <a:fillRect/>
          </a:stretch>
        </p:blipFill>
        <p:spPr bwMode="auto">
          <a:xfrm>
            <a:off x="3423920" y="2453005"/>
            <a:ext cx="693420" cy="650875"/>
          </a:xfrm>
          <a:prstGeom prst="rect">
            <a:avLst/>
          </a:prstGeom>
          <a:ln>
            <a:noFill/>
          </a:ln>
        </p:spPr>
      </p:pic>
      <p:pic>
        <p:nvPicPr>
          <p:cNvPr id="16" name="Imagem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1" t="40401" r="32382" b="43357"/>
          <a:stretch>
            <a:fillRect/>
          </a:stretch>
        </p:blipFill>
        <p:spPr bwMode="auto">
          <a:xfrm>
            <a:off x="4673600" y="246888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17" name="Imagem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6" t="39751" r="14900" b="44007"/>
          <a:stretch>
            <a:fillRect/>
          </a:stretch>
        </p:blipFill>
        <p:spPr bwMode="auto">
          <a:xfrm>
            <a:off x="5918200" y="2466340"/>
            <a:ext cx="697865" cy="632460"/>
          </a:xfrm>
          <a:prstGeom prst="rect">
            <a:avLst/>
          </a:prstGeom>
          <a:ln>
            <a:noFill/>
          </a:ln>
        </p:spPr>
      </p:pic>
      <p:pic>
        <p:nvPicPr>
          <p:cNvPr id="19" name="Imagem 1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t="69944" r="68075" b="13814"/>
          <a:stretch>
            <a:fillRect/>
          </a:stretch>
        </p:blipFill>
        <p:spPr bwMode="auto">
          <a:xfrm>
            <a:off x="2174240" y="343916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0" name="Imagem 2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5" t="68989" r="49988" b="14769"/>
          <a:stretch>
            <a:fillRect/>
          </a:stretch>
        </p:blipFill>
        <p:spPr bwMode="auto">
          <a:xfrm>
            <a:off x="3423920" y="343916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1" name="Imagem 2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6" t="68989" r="32467" b="14769"/>
          <a:stretch>
            <a:fillRect/>
          </a:stretch>
        </p:blipFill>
        <p:spPr bwMode="auto">
          <a:xfrm>
            <a:off x="4673600" y="3437890"/>
            <a:ext cx="693420" cy="632460"/>
          </a:xfrm>
          <a:prstGeom prst="rect">
            <a:avLst/>
          </a:prstGeom>
          <a:ln>
            <a:noFill/>
          </a:ln>
        </p:spPr>
      </p:pic>
      <p:sp>
        <p:nvSpPr>
          <p:cNvPr id="25" name="Retângulo 269228"/>
          <p:cNvSpPr/>
          <p:nvPr/>
        </p:nvSpPr>
        <p:spPr>
          <a:xfrm>
            <a:off x="1946275" y="1158240"/>
            <a:ext cx="123761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Royal</a:t>
            </a:r>
          </a:p>
        </p:txBody>
      </p:sp>
      <p:sp>
        <p:nvSpPr>
          <p:cNvPr id="26" name="Retângulo 269228"/>
          <p:cNvSpPr/>
          <p:nvPr/>
        </p:nvSpPr>
        <p:spPr>
          <a:xfrm>
            <a:off x="3422015" y="1158240"/>
            <a:ext cx="79311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Bege</a:t>
            </a:r>
          </a:p>
        </p:txBody>
      </p:sp>
      <p:sp>
        <p:nvSpPr>
          <p:cNvPr id="27" name="Retângulo 269228"/>
          <p:cNvSpPr/>
          <p:nvPr/>
        </p:nvSpPr>
        <p:spPr>
          <a:xfrm>
            <a:off x="4624070" y="1158240"/>
            <a:ext cx="8064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Cinza</a:t>
            </a:r>
          </a:p>
        </p:txBody>
      </p:sp>
      <p:sp>
        <p:nvSpPr>
          <p:cNvPr id="28" name="Retângulo 269228"/>
          <p:cNvSpPr/>
          <p:nvPr/>
        </p:nvSpPr>
        <p:spPr>
          <a:xfrm>
            <a:off x="5923280" y="1158240"/>
            <a:ext cx="7429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Gelo</a:t>
            </a:r>
          </a:p>
        </p:txBody>
      </p:sp>
      <p:sp>
        <p:nvSpPr>
          <p:cNvPr id="29" name="Retângulo 269228"/>
          <p:cNvSpPr/>
          <p:nvPr/>
        </p:nvSpPr>
        <p:spPr>
          <a:xfrm>
            <a:off x="934085" y="2127250"/>
            <a:ext cx="7302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Lilas</a:t>
            </a:r>
          </a:p>
        </p:txBody>
      </p:sp>
      <p:sp>
        <p:nvSpPr>
          <p:cNvPr id="30" name="Retângulo 269228"/>
          <p:cNvSpPr/>
          <p:nvPr/>
        </p:nvSpPr>
        <p:spPr>
          <a:xfrm>
            <a:off x="2082800" y="2127250"/>
            <a:ext cx="92202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Marron</a:t>
            </a:r>
          </a:p>
        </p:txBody>
      </p:sp>
      <p:sp>
        <p:nvSpPr>
          <p:cNvPr id="31" name="Retângulo 269228"/>
          <p:cNvSpPr/>
          <p:nvPr/>
        </p:nvSpPr>
        <p:spPr>
          <a:xfrm>
            <a:off x="3449320" y="2127250"/>
            <a:ext cx="6794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Pink</a:t>
            </a:r>
          </a:p>
        </p:txBody>
      </p:sp>
      <p:sp>
        <p:nvSpPr>
          <p:cNvPr id="32" name="Retângulo 269228"/>
          <p:cNvSpPr/>
          <p:nvPr/>
        </p:nvSpPr>
        <p:spPr>
          <a:xfrm>
            <a:off x="4673600" y="2127250"/>
            <a:ext cx="75628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Preto</a:t>
            </a:r>
          </a:p>
        </p:txBody>
      </p:sp>
      <p:sp>
        <p:nvSpPr>
          <p:cNvPr id="33" name="Retângulo 269228"/>
          <p:cNvSpPr/>
          <p:nvPr/>
        </p:nvSpPr>
        <p:spPr>
          <a:xfrm>
            <a:off x="5922010" y="2140585"/>
            <a:ext cx="68326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Rosa</a:t>
            </a:r>
          </a:p>
        </p:txBody>
      </p:sp>
      <p:sp>
        <p:nvSpPr>
          <p:cNvPr id="34" name="Retângulo 269228"/>
          <p:cNvSpPr/>
          <p:nvPr/>
        </p:nvSpPr>
        <p:spPr>
          <a:xfrm>
            <a:off x="822959" y="3096260"/>
            <a:ext cx="95567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Salmão</a:t>
            </a:r>
          </a:p>
        </p:txBody>
      </p:sp>
      <p:sp>
        <p:nvSpPr>
          <p:cNvPr id="35" name="Retângulo 269228"/>
          <p:cNvSpPr/>
          <p:nvPr/>
        </p:nvSpPr>
        <p:spPr>
          <a:xfrm>
            <a:off x="1946275" y="3096260"/>
            <a:ext cx="123761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TerraCota</a:t>
            </a:r>
          </a:p>
        </p:txBody>
      </p:sp>
      <p:sp>
        <p:nvSpPr>
          <p:cNvPr id="36" name="Retângulo 269228"/>
          <p:cNvSpPr/>
          <p:nvPr/>
        </p:nvSpPr>
        <p:spPr>
          <a:xfrm>
            <a:off x="3263265" y="309626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Turquesa</a:t>
            </a:r>
          </a:p>
        </p:txBody>
      </p:sp>
      <p:sp>
        <p:nvSpPr>
          <p:cNvPr id="37" name="Retângulo 269228"/>
          <p:cNvSpPr/>
          <p:nvPr/>
        </p:nvSpPr>
        <p:spPr>
          <a:xfrm>
            <a:off x="4453255" y="309626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Vermelho</a:t>
            </a:r>
          </a:p>
        </p:txBody>
      </p:sp>
      <p:sp>
        <p:nvSpPr>
          <p:cNvPr id="39" name="Retângulo 269228"/>
          <p:cNvSpPr/>
          <p:nvPr/>
        </p:nvSpPr>
        <p:spPr>
          <a:xfrm>
            <a:off x="2919095" y="689610"/>
            <a:ext cx="179070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Linha </a:t>
            </a:r>
            <a:r>
              <a:rPr lang="pt-BR" sz="20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Velluto</a:t>
            </a:r>
            <a:endParaRPr lang="pt-BR" sz="20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40" name="Imagem 2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t="21365" r="81936" b="42465"/>
          <a:stretch>
            <a:fillRect/>
          </a:stretch>
        </p:blipFill>
        <p:spPr bwMode="auto">
          <a:xfrm>
            <a:off x="899160" y="5038725"/>
            <a:ext cx="693420" cy="634365"/>
          </a:xfrm>
          <a:prstGeom prst="rect">
            <a:avLst/>
          </a:prstGeom>
          <a:ln>
            <a:noFill/>
          </a:ln>
        </p:spPr>
      </p:pic>
      <p:pic>
        <p:nvPicPr>
          <p:cNvPr id="41" name="Imagem 2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22187" r="58609" b="41643"/>
          <a:stretch>
            <a:fillRect/>
          </a:stretch>
        </p:blipFill>
        <p:spPr bwMode="auto">
          <a:xfrm>
            <a:off x="2180590" y="5038725"/>
            <a:ext cx="693420" cy="634365"/>
          </a:xfrm>
          <a:prstGeom prst="rect">
            <a:avLst/>
          </a:prstGeom>
          <a:ln>
            <a:noFill/>
          </a:ln>
        </p:spPr>
      </p:pic>
      <p:pic>
        <p:nvPicPr>
          <p:cNvPr id="42" name="Imagem 2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22187" r="35866" b="41643"/>
          <a:stretch>
            <a:fillRect/>
          </a:stretch>
        </p:blipFill>
        <p:spPr bwMode="auto">
          <a:xfrm>
            <a:off x="3422015" y="5036820"/>
            <a:ext cx="693420" cy="634365"/>
          </a:xfrm>
          <a:prstGeom prst="rect">
            <a:avLst/>
          </a:prstGeom>
          <a:ln>
            <a:noFill/>
          </a:ln>
        </p:spPr>
      </p:pic>
      <p:pic>
        <p:nvPicPr>
          <p:cNvPr id="43" name="Imagem 2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4" t="21365" r="12538" b="42465"/>
          <a:stretch>
            <a:fillRect/>
          </a:stretch>
        </p:blipFill>
        <p:spPr bwMode="auto">
          <a:xfrm>
            <a:off x="4673600" y="5038725"/>
            <a:ext cx="693420" cy="634365"/>
          </a:xfrm>
          <a:prstGeom prst="rect">
            <a:avLst/>
          </a:prstGeom>
          <a:ln>
            <a:noFill/>
          </a:ln>
        </p:spPr>
      </p:pic>
      <p:sp>
        <p:nvSpPr>
          <p:cNvPr id="44" name="Retângulo 269228"/>
          <p:cNvSpPr/>
          <p:nvPr/>
        </p:nvSpPr>
        <p:spPr>
          <a:xfrm>
            <a:off x="578485" y="4711065"/>
            <a:ext cx="143129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Champagne</a:t>
            </a:r>
          </a:p>
        </p:txBody>
      </p:sp>
      <p:sp>
        <p:nvSpPr>
          <p:cNvPr id="45" name="Retângulo 269228"/>
          <p:cNvSpPr/>
          <p:nvPr/>
        </p:nvSpPr>
        <p:spPr>
          <a:xfrm>
            <a:off x="2149475" y="4712970"/>
            <a:ext cx="72961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Prata</a:t>
            </a:r>
          </a:p>
        </p:txBody>
      </p:sp>
      <p:sp>
        <p:nvSpPr>
          <p:cNvPr id="46" name="Retângulo 269228"/>
          <p:cNvSpPr/>
          <p:nvPr/>
        </p:nvSpPr>
        <p:spPr>
          <a:xfrm>
            <a:off x="3402965" y="4712970"/>
            <a:ext cx="72771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Preto</a:t>
            </a:r>
          </a:p>
        </p:txBody>
      </p:sp>
      <p:sp>
        <p:nvSpPr>
          <p:cNvPr id="47" name="Retângulo 269228"/>
          <p:cNvSpPr/>
          <p:nvPr/>
        </p:nvSpPr>
        <p:spPr>
          <a:xfrm>
            <a:off x="4504055" y="471297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Turquesa</a:t>
            </a:r>
          </a:p>
        </p:txBody>
      </p:sp>
      <p:sp>
        <p:nvSpPr>
          <p:cNvPr id="48" name="Retângulo 269228"/>
          <p:cNvSpPr/>
          <p:nvPr/>
        </p:nvSpPr>
        <p:spPr>
          <a:xfrm>
            <a:off x="3024505" y="4278630"/>
            <a:ext cx="162750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Linha Court</a:t>
            </a:r>
          </a:p>
        </p:txBody>
      </p:sp>
      <p:sp>
        <p:nvSpPr>
          <p:cNvPr id="53" name="Retângulo 269228"/>
          <p:cNvSpPr/>
          <p:nvPr/>
        </p:nvSpPr>
        <p:spPr>
          <a:xfrm>
            <a:off x="619540" y="6295390"/>
            <a:ext cx="116903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Claro</a:t>
            </a:r>
          </a:p>
        </p:txBody>
      </p:sp>
      <p:sp>
        <p:nvSpPr>
          <p:cNvPr id="54" name="Retângulo 269228"/>
          <p:cNvSpPr/>
          <p:nvPr/>
        </p:nvSpPr>
        <p:spPr>
          <a:xfrm>
            <a:off x="1807210" y="6297295"/>
            <a:ext cx="148463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Marinho</a:t>
            </a:r>
          </a:p>
        </p:txBody>
      </p:sp>
      <p:sp>
        <p:nvSpPr>
          <p:cNvPr id="55" name="Retângulo 269228"/>
          <p:cNvSpPr/>
          <p:nvPr/>
        </p:nvSpPr>
        <p:spPr>
          <a:xfrm>
            <a:off x="3347554" y="7325981"/>
            <a:ext cx="96393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Marfim</a:t>
            </a:r>
          </a:p>
        </p:txBody>
      </p:sp>
      <p:sp>
        <p:nvSpPr>
          <p:cNvPr id="56" name="Retângulo 269228"/>
          <p:cNvSpPr/>
          <p:nvPr/>
        </p:nvSpPr>
        <p:spPr>
          <a:xfrm>
            <a:off x="3432948" y="6344023"/>
            <a:ext cx="71501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Cairo</a:t>
            </a:r>
          </a:p>
        </p:txBody>
      </p:sp>
      <p:sp>
        <p:nvSpPr>
          <p:cNvPr id="57" name="Retângulo 269228"/>
          <p:cNvSpPr/>
          <p:nvPr/>
        </p:nvSpPr>
        <p:spPr>
          <a:xfrm>
            <a:off x="3009900" y="5852795"/>
            <a:ext cx="161417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Linha Textil</a:t>
            </a:r>
          </a:p>
        </p:txBody>
      </p:sp>
      <p:pic>
        <p:nvPicPr>
          <p:cNvPr id="58" name="Imagem 2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6897" r="85365" b="78996"/>
          <a:stretch>
            <a:fillRect/>
          </a:stretch>
        </p:blipFill>
        <p:spPr bwMode="auto">
          <a:xfrm>
            <a:off x="899160" y="663067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59" name="Imagem 3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4" t="6729" r="66360" b="79164"/>
          <a:stretch>
            <a:fillRect/>
          </a:stretch>
        </p:blipFill>
        <p:spPr bwMode="auto">
          <a:xfrm>
            <a:off x="2185670" y="664337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60" name="Imagem 3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1" t="6584" r="46583" b="79309"/>
          <a:stretch>
            <a:fillRect/>
          </a:stretch>
        </p:blipFill>
        <p:spPr bwMode="auto">
          <a:xfrm>
            <a:off x="3472455" y="7659356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16" name="Imagem 2692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8" t="6741" r="27616" b="79152"/>
          <a:stretch>
            <a:fillRect/>
          </a:stretch>
        </p:blipFill>
        <p:spPr bwMode="auto">
          <a:xfrm>
            <a:off x="3454538" y="666977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17" name="Imagem 26921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1" t="6439" r="8103" b="79454"/>
          <a:stretch>
            <a:fillRect/>
          </a:stretch>
        </p:blipFill>
        <p:spPr bwMode="auto">
          <a:xfrm>
            <a:off x="4704218" y="668247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18" name="Imagem 2692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31694" r="85574" b="54199"/>
          <a:stretch>
            <a:fillRect/>
          </a:stretch>
        </p:blipFill>
        <p:spPr bwMode="auto">
          <a:xfrm>
            <a:off x="5910471" y="668247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0" name="Imagem 26922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31410" r="66211" b="54483"/>
          <a:stretch>
            <a:fillRect/>
          </a:stretch>
        </p:blipFill>
        <p:spPr bwMode="auto">
          <a:xfrm>
            <a:off x="941843" y="7602523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1" name="Imagem 26922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7" t="31664" r="46827" b="54229"/>
          <a:stretch>
            <a:fillRect/>
          </a:stretch>
        </p:blipFill>
        <p:spPr bwMode="auto">
          <a:xfrm>
            <a:off x="2204858" y="7602523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3" name="Imagem 26922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5" t="31664" r="8289" b="54229"/>
          <a:stretch>
            <a:fillRect/>
          </a:stretch>
        </p:blipFill>
        <p:spPr bwMode="auto">
          <a:xfrm>
            <a:off x="5923280" y="766792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4" name="Imagem 26922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56430" r="85609" b="29463"/>
          <a:stretch>
            <a:fillRect/>
          </a:stretch>
        </p:blipFill>
        <p:spPr bwMode="auto">
          <a:xfrm>
            <a:off x="899160" y="864870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5" name="Imagem 26922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56743" r="66423" b="29150"/>
          <a:stretch>
            <a:fillRect/>
          </a:stretch>
        </p:blipFill>
        <p:spPr bwMode="auto">
          <a:xfrm>
            <a:off x="2174240" y="864870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269226" name="Imagem 26922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1" t="56460" r="47013" b="29433"/>
          <a:stretch>
            <a:fillRect/>
          </a:stretch>
        </p:blipFill>
        <p:spPr bwMode="auto">
          <a:xfrm>
            <a:off x="3437255" y="864870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61" name="Imagem 26922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5" t="56430" r="8289" b="29463"/>
          <a:stretch>
            <a:fillRect/>
          </a:stretch>
        </p:blipFill>
        <p:spPr bwMode="auto">
          <a:xfrm>
            <a:off x="5918200" y="864870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62" name="Imagem 26922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80882" r="85609" b="5011"/>
          <a:stretch>
            <a:fillRect/>
          </a:stretch>
        </p:blipFill>
        <p:spPr bwMode="auto">
          <a:xfrm>
            <a:off x="899160" y="9583420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83" name="Imagem 26922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31410" r="27231" b="54483"/>
          <a:stretch>
            <a:fillRect/>
          </a:stretch>
        </p:blipFill>
        <p:spPr bwMode="auto">
          <a:xfrm>
            <a:off x="4673600" y="7667928"/>
            <a:ext cx="693420" cy="632460"/>
          </a:xfrm>
          <a:prstGeom prst="rect">
            <a:avLst/>
          </a:prstGeom>
          <a:ln>
            <a:noFill/>
          </a:ln>
        </p:spPr>
      </p:pic>
      <p:pic>
        <p:nvPicPr>
          <p:cNvPr id="84" name="Imagem 26922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6" t="56430" r="27558" b="29463"/>
          <a:stretch>
            <a:fillRect/>
          </a:stretch>
        </p:blipFill>
        <p:spPr bwMode="auto">
          <a:xfrm>
            <a:off x="4673600" y="8648700"/>
            <a:ext cx="693420" cy="632460"/>
          </a:xfrm>
          <a:prstGeom prst="rect">
            <a:avLst/>
          </a:prstGeom>
          <a:ln>
            <a:noFill/>
          </a:ln>
        </p:spPr>
      </p:pic>
      <p:sp>
        <p:nvSpPr>
          <p:cNvPr id="85" name="Caixa de Texto 84"/>
          <p:cNvSpPr txBox="1"/>
          <p:nvPr/>
        </p:nvSpPr>
        <p:spPr>
          <a:xfrm>
            <a:off x="708660" y="10564495"/>
            <a:ext cx="251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altLang="en-US"/>
          </a:p>
        </p:txBody>
      </p:sp>
      <p:sp>
        <p:nvSpPr>
          <p:cNvPr id="89" name="Retângulo 269228"/>
          <p:cNvSpPr/>
          <p:nvPr/>
        </p:nvSpPr>
        <p:spPr>
          <a:xfrm>
            <a:off x="4525148" y="6344023"/>
            <a:ext cx="118364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Caramelo</a:t>
            </a:r>
          </a:p>
        </p:txBody>
      </p:sp>
      <p:sp>
        <p:nvSpPr>
          <p:cNvPr id="90" name="Retângulo 269228"/>
          <p:cNvSpPr/>
          <p:nvPr/>
        </p:nvSpPr>
        <p:spPr>
          <a:xfrm>
            <a:off x="5776486" y="6356723"/>
            <a:ext cx="104267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Dourado</a:t>
            </a:r>
          </a:p>
        </p:txBody>
      </p:sp>
      <p:sp>
        <p:nvSpPr>
          <p:cNvPr id="91" name="Retângulo 269228"/>
          <p:cNvSpPr/>
          <p:nvPr/>
        </p:nvSpPr>
        <p:spPr>
          <a:xfrm>
            <a:off x="777378" y="7276768"/>
            <a:ext cx="102362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Genebra</a:t>
            </a:r>
          </a:p>
        </p:txBody>
      </p:sp>
      <p:sp>
        <p:nvSpPr>
          <p:cNvPr id="92" name="Retângulo 269228"/>
          <p:cNvSpPr/>
          <p:nvPr/>
        </p:nvSpPr>
        <p:spPr>
          <a:xfrm>
            <a:off x="2227718" y="7278673"/>
            <a:ext cx="71247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Lilas</a:t>
            </a:r>
            <a:endParaRPr lang="pt-BR" sz="16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93" name="Retângulo 269228"/>
          <p:cNvSpPr/>
          <p:nvPr/>
        </p:nvSpPr>
        <p:spPr>
          <a:xfrm>
            <a:off x="4595495" y="7344078"/>
            <a:ext cx="101981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Marron</a:t>
            </a:r>
            <a:endParaRPr lang="pt-BR" sz="16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94" name="Retângulo 269228"/>
          <p:cNvSpPr/>
          <p:nvPr/>
        </p:nvSpPr>
        <p:spPr>
          <a:xfrm>
            <a:off x="5855970" y="7344078"/>
            <a:ext cx="81026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Menta</a:t>
            </a:r>
          </a:p>
        </p:txBody>
      </p:sp>
      <p:sp>
        <p:nvSpPr>
          <p:cNvPr id="95" name="Retângulo 269228"/>
          <p:cNvSpPr/>
          <p:nvPr/>
        </p:nvSpPr>
        <p:spPr>
          <a:xfrm>
            <a:off x="495935" y="8324850"/>
            <a:ext cx="145034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Palha Branca</a:t>
            </a:r>
          </a:p>
        </p:txBody>
      </p:sp>
      <p:sp>
        <p:nvSpPr>
          <p:cNvPr id="96" name="Retângulo 269228"/>
          <p:cNvSpPr/>
          <p:nvPr/>
        </p:nvSpPr>
        <p:spPr>
          <a:xfrm>
            <a:off x="1884045" y="8324850"/>
            <a:ext cx="134302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Palha Cinza</a:t>
            </a:r>
          </a:p>
        </p:txBody>
      </p:sp>
      <p:sp>
        <p:nvSpPr>
          <p:cNvPr id="97" name="Retângulo 269228"/>
          <p:cNvSpPr/>
          <p:nvPr/>
        </p:nvSpPr>
        <p:spPr>
          <a:xfrm>
            <a:off x="3291840" y="8324850"/>
            <a:ext cx="1116964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Pêssego</a:t>
            </a:r>
          </a:p>
        </p:txBody>
      </p:sp>
      <p:sp>
        <p:nvSpPr>
          <p:cNvPr id="98" name="Retângulo 269228"/>
          <p:cNvSpPr/>
          <p:nvPr/>
        </p:nvSpPr>
        <p:spPr>
          <a:xfrm>
            <a:off x="4709795" y="8324850"/>
            <a:ext cx="61912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Pink</a:t>
            </a:r>
          </a:p>
        </p:txBody>
      </p:sp>
      <p:sp>
        <p:nvSpPr>
          <p:cNvPr id="99" name="Retângulo 269228"/>
          <p:cNvSpPr/>
          <p:nvPr/>
        </p:nvSpPr>
        <p:spPr>
          <a:xfrm>
            <a:off x="5890260" y="8322945"/>
            <a:ext cx="71501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Preto</a:t>
            </a:r>
          </a:p>
        </p:txBody>
      </p:sp>
      <p:sp>
        <p:nvSpPr>
          <p:cNvPr id="100" name="Retângulo 269228"/>
          <p:cNvSpPr/>
          <p:nvPr/>
        </p:nvSpPr>
        <p:spPr>
          <a:xfrm>
            <a:off x="902335" y="9257665"/>
            <a:ext cx="73977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Rosa</a:t>
            </a:r>
          </a:p>
        </p:txBody>
      </p:sp>
      <p:sp>
        <p:nvSpPr>
          <p:cNvPr id="4" name="Retângulo 269228"/>
          <p:cNvSpPr/>
          <p:nvPr/>
        </p:nvSpPr>
        <p:spPr>
          <a:xfrm>
            <a:off x="2196465" y="217170"/>
            <a:ext cx="3418840" cy="421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Acabamentos disponíveis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6017">
            <a:extLst>
              <a:ext uri="{FF2B5EF4-FFF2-40B4-BE49-F238E27FC236}">
                <a16:creationId xmlns:a16="http://schemas.microsoft.com/office/drawing/2014/main" id="{CC580FE3-35F7-55C1-8DA3-D07928574FC2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83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8" y="0"/>
            <a:ext cx="7599998" cy="10434320"/>
          </a:xfrm>
          <a:prstGeom prst="rect">
            <a:avLst/>
          </a:prstGeom>
        </p:spPr>
      </p:pic>
      <p:sp>
        <p:nvSpPr>
          <p:cNvPr id="5" name="Shape 69"/>
          <p:cNvSpPr/>
          <p:nvPr/>
        </p:nvSpPr>
        <p:spPr>
          <a:xfrm rot="10800000" flipH="1" flipV="1">
            <a:off x="-27222" y="29845"/>
            <a:ext cx="223901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13030" y="0"/>
            <a:ext cx="197802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JOIAS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3" name="Retângulo 6013"/>
          <p:cNvSpPr/>
          <p:nvPr/>
        </p:nvSpPr>
        <p:spPr>
          <a:xfrm flipV="1">
            <a:off x="-20638" y="1038011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69228" name="Retângulo 269228"/>
          <p:cNvSpPr/>
          <p:nvPr/>
        </p:nvSpPr>
        <p:spPr>
          <a:xfrm>
            <a:off x="692785" y="960120"/>
            <a:ext cx="11620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claro</a:t>
            </a:r>
          </a:p>
        </p:txBody>
      </p:sp>
      <p:sp>
        <p:nvSpPr>
          <p:cNvPr id="25" name="Retângulo 269228"/>
          <p:cNvSpPr/>
          <p:nvPr/>
        </p:nvSpPr>
        <p:spPr>
          <a:xfrm>
            <a:off x="1819275" y="960120"/>
            <a:ext cx="148272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Azul Marinho</a:t>
            </a:r>
          </a:p>
        </p:txBody>
      </p:sp>
      <p:sp>
        <p:nvSpPr>
          <p:cNvPr id="26" name="Retângulo 269228"/>
          <p:cNvSpPr/>
          <p:nvPr/>
        </p:nvSpPr>
        <p:spPr>
          <a:xfrm>
            <a:off x="3242006" y="960120"/>
            <a:ext cx="1162049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Caramelo</a:t>
            </a:r>
          </a:p>
        </p:txBody>
      </p:sp>
      <p:sp>
        <p:nvSpPr>
          <p:cNvPr id="27" name="Retângulo 269228"/>
          <p:cNvSpPr/>
          <p:nvPr/>
        </p:nvSpPr>
        <p:spPr>
          <a:xfrm>
            <a:off x="4546849" y="960120"/>
            <a:ext cx="103378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Chumbo</a:t>
            </a:r>
          </a:p>
        </p:txBody>
      </p:sp>
      <p:sp>
        <p:nvSpPr>
          <p:cNvPr id="28" name="Retângulo 269228"/>
          <p:cNvSpPr/>
          <p:nvPr/>
        </p:nvSpPr>
        <p:spPr>
          <a:xfrm>
            <a:off x="5961380" y="960120"/>
            <a:ext cx="74295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Cinza</a:t>
            </a:r>
          </a:p>
        </p:txBody>
      </p:sp>
      <p:sp>
        <p:nvSpPr>
          <p:cNvPr id="29" name="Retângulo 269228"/>
          <p:cNvSpPr/>
          <p:nvPr/>
        </p:nvSpPr>
        <p:spPr>
          <a:xfrm>
            <a:off x="850265" y="2152650"/>
            <a:ext cx="91757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Marron</a:t>
            </a:r>
          </a:p>
        </p:txBody>
      </p:sp>
      <p:sp>
        <p:nvSpPr>
          <p:cNvPr id="30" name="Retângulo 269228"/>
          <p:cNvSpPr/>
          <p:nvPr/>
        </p:nvSpPr>
        <p:spPr>
          <a:xfrm>
            <a:off x="5882391" y="2183765"/>
            <a:ext cx="100774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Verde</a:t>
            </a:r>
            <a:endParaRPr lang="pt-BR" sz="16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1" name="Retângulo 269228"/>
          <p:cNvSpPr/>
          <p:nvPr/>
        </p:nvSpPr>
        <p:spPr>
          <a:xfrm>
            <a:off x="1889760" y="2170292"/>
            <a:ext cx="1366134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Ouro Velho</a:t>
            </a:r>
          </a:p>
        </p:txBody>
      </p:sp>
      <p:sp>
        <p:nvSpPr>
          <p:cNvPr id="32" name="Retângulo 269228"/>
          <p:cNvSpPr/>
          <p:nvPr/>
        </p:nvSpPr>
        <p:spPr>
          <a:xfrm>
            <a:off x="3382645" y="2170292"/>
            <a:ext cx="756285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Preto</a:t>
            </a:r>
          </a:p>
        </p:txBody>
      </p:sp>
      <p:sp>
        <p:nvSpPr>
          <p:cNvPr id="33" name="Retângulo 269228"/>
          <p:cNvSpPr/>
          <p:nvPr/>
        </p:nvSpPr>
        <p:spPr>
          <a:xfrm>
            <a:off x="4631055" y="2183627"/>
            <a:ext cx="782320" cy="325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Rose</a:t>
            </a:r>
          </a:p>
        </p:txBody>
      </p:sp>
      <p:sp>
        <p:nvSpPr>
          <p:cNvPr id="39" name="Retângulo 269228"/>
          <p:cNvSpPr/>
          <p:nvPr/>
        </p:nvSpPr>
        <p:spPr>
          <a:xfrm>
            <a:off x="2633344" y="401955"/>
            <a:ext cx="2574759" cy="320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  <a:buClrTx/>
              <a:buSzTx/>
              <a:buFontTx/>
            </a:pPr>
            <a:r>
              <a:rPr lang="pt-BR" sz="20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Linha Textil </a:t>
            </a:r>
            <a:r>
              <a:rPr lang="pt-BR" sz="20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Trisset</a:t>
            </a:r>
            <a:endParaRPr lang="pt-BR" sz="2000" dirty="0">
              <a:solidFill>
                <a:srgbClr val="FFFF00"/>
              </a:solidFill>
              <a:effectLst/>
              <a:latin typeface="Univers" panose="020B06030202020302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269231" name="Imagem 26923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13646" r="86013" b="61468"/>
          <a:stretch>
            <a:fillRect/>
          </a:stretch>
        </p:blipFill>
        <p:spPr bwMode="auto">
          <a:xfrm>
            <a:off x="932180" y="1276350"/>
            <a:ext cx="698500" cy="666750"/>
          </a:xfrm>
          <a:prstGeom prst="rect">
            <a:avLst/>
          </a:prstGeom>
          <a:ln>
            <a:noFill/>
          </a:ln>
        </p:spPr>
      </p:pic>
      <p:pic>
        <p:nvPicPr>
          <p:cNvPr id="269232" name="Imagem 26923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1" t="14476" r="67769" b="60639"/>
          <a:stretch>
            <a:fillRect/>
          </a:stretch>
        </p:blipFill>
        <p:spPr bwMode="auto">
          <a:xfrm>
            <a:off x="2204720" y="128968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3" name="Imagem 26923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7" t="15055" r="48903" b="60060"/>
          <a:stretch>
            <a:fillRect/>
          </a:stretch>
        </p:blipFill>
        <p:spPr bwMode="auto">
          <a:xfrm>
            <a:off x="3460750" y="126682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4" name="Imagem 26923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7" t="13898" r="30753" b="61217"/>
          <a:stretch>
            <a:fillRect/>
          </a:stretch>
        </p:blipFill>
        <p:spPr bwMode="auto">
          <a:xfrm>
            <a:off x="4716780" y="128968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5" name="Imagem 26923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4" t="13898" r="12126" b="61217"/>
          <a:stretch>
            <a:fillRect/>
          </a:stretch>
        </p:blipFill>
        <p:spPr bwMode="auto">
          <a:xfrm>
            <a:off x="5953760" y="128968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6" name="Imagem 26923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59617" r="85975" b="15498"/>
          <a:stretch>
            <a:fillRect/>
          </a:stretch>
        </p:blipFill>
        <p:spPr bwMode="auto">
          <a:xfrm>
            <a:off x="941705" y="2472055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7" name="Imagem 26923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0" t="59617" r="67590" b="15498"/>
          <a:stretch>
            <a:fillRect/>
          </a:stretch>
        </p:blipFill>
        <p:spPr bwMode="auto">
          <a:xfrm>
            <a:off x="5930265" y="2503170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8" name="Imagem 26923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9" t="59617" r="49201" b="15498"/>
          <a:stretch>
            <a:fillRect/>
          </a:stretch>
        </p:blipFill>
        <p:spPr bwMode="auto">
          <a:xfrm>
            <a:off x="2193925" y="2489697"/>
            <a:ext cx="696595" cy="666750"/>
          </a:xfrm>
          <a:prstGeom prst="rect">
            <a:avLst/>
          </a:prstGeom>
          <a:ln>
            <a:noFill/>
          </a:ln>
        </p:spPr>
      </p:pic>
      <p:pic>
        <p:nvPicPr>
          <p:cNvPr id="269239" name="Imagem 26923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6" t="59617" r="30574" b="15498"/>
          <a:stretch>
            <a:fillRect/>
          </a:stretch>
        </p:blipFill>
        <p:spPr bwMode="auto">
          <a:xfrm>
            <a:off x="3408045" y="2489697"/>
            <a:ext cx="706120" cy="666750"/>
          </a:xfrm>
          <a:prstGeom prst="rect">
            <a:avLst/>
          </a:prstGeom>
          <a:ln>
            <a:noFill/>
          </a:ln>
        </p:spPr>
      </p:pic>
      <p:pic>
        <p:nvPicPr>
          <p:cNvPr id="269240" name="Imagem 26924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5" t="60196" r="12185" b="14919"/>
          <a:stretch>
            <a:fillRect/>
          </a:stretch>
        </p:blipFill>
        <p:spPr bwMode="auto">
          <a:xfrm>
            <a:off x="4653915" y="2496047"/>
            <a:ext cx="696595" cy="666750"/>
          </a:xfrm>
          <a:prstGeom prst="rect">
            <a:avLst/>
          </a:prstGeom>
          <a:ln>
            <a:noFill/>
          </a:ln>
        </p:spPr>
      </p:pic>
      <p:sp>
        <p:nvSpPr>
          <p:cNvPr id="6075" name="Retângulo 6075"/>
          <p:cNvSpPr/>
          <p:nvPr/>
        </p:nvSpPr>
        <p:spPr>
          <a:xfrm>
            <a:off x="530225" y="9232900"/>
            <a:ext cx="5937250" cy="734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Obs: O mostruário porta joias está disponível em ACESSÓRIOS / AMOSTRAS para compra em nossa biblioteca do </a:t>
            </a:r>
            <a:r>
              <a:rPr lang="pt-BR" sz="1600" dirty="0" err="1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Promob</a:t>
            </a:r>
            <a:r>
              <a:rPr lang="pt-BR" sz="1600" dirty="0">
                <a:solidFill>
                  <a:srgbClr val="FFFF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80" y="8450580"/>
            <a:ext cx="1078230" cy="16179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26670" y="29845"/>
            <a:ext cx="263842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135255" y="0"/>
            <a:ext cx="236728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LINHA PIETTRA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1" name="Retângulo 141"/>
          <p:cNvSpPr/>
          <p:nvPr/>
        </p:nvSpPr>
        <p:spPr>
          <a:xfrm>
            <a:off x="-14605" y="0"/>
            <a:ext cx="757428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03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52" name="Retângulo 52"/>
          <p:cNvSpPr/>
          <p:nvPr/>
        </p:nvSpPr>
        <p:spPr>
          <a:xfrm flipV="1">
            <a:off x="5080" y="5989955"/>
            <a:ext cx="7553960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2" name="Retângulo 5582"/>
          <p:cNvSpPr/>
          <p:nvPr/>
        </p:nvSpPr>
        <p:spPr>
          <a:xfrm>
            <a:off x="3988117" y="5366385"/>
            <a:ext cx="1353820" cy="120713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3" name="Retângulo 5583"/>
          <p:cNvSpPr/>
          <p:nvPr/>
        </p:nvSpPr>
        <p:spPr>
          <a:xfrm>
            <a:off x="5745797" y="5361940"/>
            <a:ext cx="1353820" cy="120713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1" name="Retângulo 5581"/>
          <p:cNvSpPr/>
          <p:nvPr/>
        </p:nvSpPr>
        <p:spPr>
          <a:xfrm>
            <a:off x="2203132" y="5365750"/>
            <a:ext cx="1353820" cy="120713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580" name="Retângulo 5580"/>
          <p:cNvSpPr/>
          <p:nvPr/>
        </p:nvSpPr>
        <p:spPr>
          <a:xfrm>
            <a:off x="420687" y="5360035"/>
            <a:ext cx="1353820" cy="120713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287" name="Retângulo 287"/>
          <p:cNvSpPr/>
          <p:nvPr/>
        </p:nvSpPr>
        <p:spPr>
          <a:xfrm>
            <a:off x="942022" y="471487"/>
            <a:ext cx="6508750" cy="121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Piettra além de modernizar o projeto, valoriza o mobiliário. Misturar os elementos ajuda a criar um ambiente inovador com uma decoração marcante, levando sofisticação aos espaços.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89" name="Retângulo 289"/>
          <p:cNvSpPr/>
          <p:nvPr/>
        </p:nvSpPr>
        <p:spPr>
          <a:xfrm>
            <a:off x="108902" y="825182"/>
            <a:ext cx="96837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Piettra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cxnSp>
        <p:nvCxnSpPr>
          <p:cNvPr id="53" name="Conector reto 53"/>
          <p:cNvCxnSpPr/>
          <p:nvPr/>
        </p:nvCxnSpPr>
        <p:spPr>
          <a:xfrm flipH="1">
            <a:off x="968057" y="587692"/>
            <a:ext cx="8255" cy="991870"/>
          </a:xfrm>
          <a:prstGeom prst="line">
            <a:avLst/>
          </a:prstGeom>
          <a:ln>
            <a:solidFill>
              <a:srgbClr val="0D46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tângulo 43"/>
          <p:cNvSpPr/>
          <p:nvPr/>
        </p:nvSpPr>
        <p:spPr>
          <a:xfrm>
            <a:off x="13652" y="7156767"/>
            <a:ext cx="3834765" cy="318897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44" name="Retângulo 44"/>
          <p:cNvSpPr/>
          <p:nvPr/>
        </p:nvSpPr>
        <p:spPr>
          <a:xfrm>
            <a:off x="602932" y="6694487"/>
            <a:ext cx="103314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Domus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5" name="Retângulo 45"/>
          <p:cNvSpPr/>
          <p:nvPr/>
        </p:nvSpPr>
        <p:spPr>
          <a:xfrm>
            <a:off x="2392362" y="6694487"/>
            <a:ext cx="1021080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Carrara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6" name="Retângulo 46"/>
          <p:cNvSpPr/>
          <p:nvPr/>
        </p:nvSpPr>
        <p:spPr>
          <a:xfrm>
            <a:off x="4153217" y="6710997"/>
            <a:ext cx="110426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Millenia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7" name="Retângulo 47"/>
          <p:cNvSpPr/>
          <p:nvPr/>
        </p:nvSpPr>
        <p:spPr>
          <a:xfrm>
            <a:off x="6044247" y="6702107"/>
            <a:ext cx="968375" cy="46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Nero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075" y="7868920"/>
            <a:ext cx="3326130" cy="1894840"/>
          </a:xfrm>
          <a:prstGeom prst="rect">
            <a:avLst/>
          </a:prstGeom>
        </p:spPr>
      </p:pic>
      <p:sp>
        <p:nvSpPr>
          <p:cNvPr id="48" name="Retângulo 48"/>
          <p:cNvSpPr/>
          <p:nvPr/>
        </p:nvSpPr>
        <p:spPr>
          <a:xfrm>
            <a:off x="4831715" y="7411085"/>
            <a:ext cx="1739900" cy="403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Portas Frentes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370" y="1709420"/>
            <a:ext cx="6682740" cy="339788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87C8FF9-D82D-E783-DC49-EF397C1F2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>
            <a:extLst>
              <a:ext uri="{FF2B5EF4-FFF2-40B4-BE49-F238E27FC236}">
                <a16:creationId xmlns:a16="http://schemas.microsoft.com/office/drawing/2014/main" id="{5E266C7E-BA5E-5C77-731D-63677B71655A}"/>
              </a:ext>
            </a:extLst>
          </p:cNvPr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84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>
            <a:extLst>
              <a:ext uri="{FF2B5EF4-FFF2-40B4-BE49-F238E27FC236}">
                <a16:creationId xmlns:a16="http://schemas.microsoft.com/office/drawing/2014/main" id="{C5380A7E-D03C-37E3-8F4B-D6430F26BE0B}"/>
              </a:ext>
            </a:extLst>
          </p:cNvPr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>
            <a:extLst>
              <a:ext uri="{FF2B5EF4-FFF2-40B4-BE49-F238E27FC236}">
                <a16:creationId xmlns:a16="http://schemas.microsoft.com/office/drawing/2014/main" id="{0275A55A-B31B-A297-C6A2-56242BD93B5E}"/>
              </a:ext>
            </a:extLst>
          </p:cNvPr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>
            <a:extLst>
              <a:ext uri="{FF2B5EF4-FFF2-40B4-BE49-F238E27FC236}">
                <a16:creationId xmlns:a16="http://schemas.microsoft.com/office/drawing/2014/main" id="{DB076218-51C4-7CB8-578B-60D6FEA5C5F0}"/>
              </a:ext>
            </a:extLst>
          </p:cNvPr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>
            <a:extLst>
              <a:ext uri="{FF2B5EF4-FFF2-40B4-BE49-F238E27FC236}">
                <a16:creationId xmlns:a16="http://schemas.microsoft.com/office/drawing/2014/main" id="{C1BC55E1-65C9-075E-13EA-612D2C5BF6B6}"/>
              </a:ext>
            </a:extLst>
          </p:cNvPr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12" name="Retângulo 269958">
            <a:extLst>
              <a:ext uri="{FF2B5EF4-FFF2-40B4-BE49-F238E27FC236}">
                <a16:creationId xmlns:a16="http://schemas.microsoft.com/office/drawing/2014/main" id="{A803052B-65D9-6811-5308-DA961D4C21DD}"/>
              </a:ext>
            </a:extLst>
          </p:cNvPr>
          <p:cNvSpPr/>
          <p:nvPr/>
        </p:nvSpPr>
        <p:spPr>
          <a:xfrm>
            <a:off x="332740" y="7283450"/>
            <a:ext cx="6926580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PASSO 2: Com o módulo em seu ambiente ajuste a profundidade de 400mm a 650mm (outras medidas não está liberado o porta joias) e a largura de acordo com o modelo desejado!</a:t>
            </a:r>
            <a:endParaRPr lang="pt-BR" sz="160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6B4D086-32C0-3D65-D192-3B7CE9E4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8643620"/>
            <a:ext cx="7058025" cy="81915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298A241-DF66-24F4-F639-E920461FD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3200"/>
            <a:ext cx="7591425" cy="15748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4DB50937-2C77-3844-71B5-A59283C75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115" y="2533015"/>
            <a:ext cx="7547610" cy="1560195"/>
          </a:xfrm>
          <a:prstGeom prst="rect">
            <a:avLst/>
          </a:prstGeom>
        </p:spPr>
      </p:pic>
      <p:sp>
        <p:nvSpPr>
          <p:cNvPr id="31" name="Retângulo 269958">
            <a:extLst>
              <a:ext uri="{FF2B5EF4-FFF2-40B4-BE49-F238E27FC236}">
                <a16:creationId xmlns:a16="http://schemas.microsoft.com/office/drawing/2014/main" id="{72A00646-F7CD-42AE-7E1F-9EEF8A9FE6F2}"/>
              </a:ext>
            </a:extLst>
          </p:cNvPr>
          <p:cNvSpPr/>
          <p:nvPr/>
        </p:nvSpPr>
        <p:spPr>
          <a:xfrm>
            <a:off x="460375" y="1368425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COZINHA / INFERIORES / GAVETEIROS escolha um dos modelos indicados e arraste para seu ambiente</a:t>
            </a:r>
          </a:p>
        </p:txBody>
      </p:sp>
      <p:sp>
        <p:nvSpPr>
          <p:cNvPr id="32" name="Retângulo 269958">
            <a:extLst>
              <a:ext uri="{FF2B5EF4-FFF2-40B4-BE49-F238E27FC236}">
                <a16:creationId xmlns:a16="http://schemas.microsoft.com/office/drawing/2014/main" id="{3228ECB6-F549-059C-26ED-3249C3F8C1A8}"/>
              </a:ext>
            </a:extLst>
          </p:cNvPr>
          <p:cNvSpPr/>
          <p:nvPr/>
        </p:nvSpPr>
        <p:spPr>
          <a:xfrm>
            <a:off x="1125731" y="661988"/>
            <a:ext cx="5233918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Inserindo porta joia como agregado em um módulo:</a:t>
            </a:r>
            <a:endParaRPr lang="pt-BR" sz="1600" dirty="0">
              <a:solidFill>
                <a:srgbClr val="000000"/>
              </a:solidFill>
              <a:effectLst/>
              <a:latin typeface="Univers" panose="020B0603020202030204"/>
              <a:ea typeface="Calibri" panose="020F0502020204030204"/>
            </a:endParaRPr>
          </a:p>
        </p:txBody>
      </p:sp>
      <p:sp>
        <p:nvSpPr>
          <p:cNvPr id="33" name="Retângulo 269958">
            <a:extLst>
              <a:ext uri="{FF2B5EF4-FFF2-40B4-BE49-F238E27FC236}">
                <a16:creationId xmlns:a16="http://schemas.microsoft.com/office/drawing/2014/main" id="{9B2F0B0A-0BE8-DE98-F1AC-F774D448C1EA}"/>
              </a:ext>
            </a:extLst>
          </p:cNvPr>
          <p:cNvSpPr/>
          <p:nvPr/>
        </p:nvSpPr>
        <p:spPr>
          <a:xfrm>
            <a:off x="555625" y="4372610"/>
            <a:ext cx="648017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E em COZINHA PREMIUN/PIETTRA / INFERIORES / GAVETEIROS</a:t>
            </a:r>
          </a:p>
        </p:txBody>
      </p:sp>
    </p:spTree>
    <p:extLst>
      <p:ext uri="{BB962C8B-B14F-4D97-AF65-F5344CB8AC3E}">
        <p14:creationId xmlns:p14="http://schemas.microsoft.com/office/powerpoint/2010/main" val="15456327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85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rcRect b="32927"/>
          <a:stretch>
            <a:fillRect/>
          </a:stretch>
        </p:blipFill>
        <p:spPr>
          <a:xfrm>
            <a:off x="4219575" y="1859280"/>
            <a:ext cx="3152775" cy="251714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" y="1877060"/>
            <a:ext cx="4167505" cy="234124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375" y="6990715"/>
            <a:ext cx="4158615" cy="2447925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5460365"/>
            <a:ext cx="3152775" cy="3209925"/>
          </a:xfrm>
          <a:prstGeom prst="rect">
            <a:avLst/>
          </a:prstGeom>
        </p:spPr>
      </p:pic>
      <p:sp>
        <p:nvSpPr>
          <p:cNvPr id="5" name="Retângulo 269958"/>
          <p:cNvSpPr/>
          <p:nvPr/>
        </p:nvSpPr>
        <p:spPr>
          <a:xfrm>
            <a:off x="323215" y="659130"/>
            <a:ext cx="6912610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3: Após ajustar as medidas vá em AGREGADOS / GAVETA / e selecione o porta joias!</a:t>
            </a:r>
          </a:p>
        </p:txBody>
      </p:sp>
      <p:sp>
        <p:nvSpPr>
          <p:cNvPr id="6" name="Retângulo 269958"/>
          <p:cNvSpPr/>
          <p:nvPr/>
        </p:nvSpPr>
        <p:spPr>
          <a:xfrm>
            <a:off x="3702050" y="5828665"/>
            <a:ext cx="3519805" cy="971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Seu porta joias será inserido em seu módulo!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86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6062345"/>
            <a:ext cx="3819525" cy="3810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" y="2518410"/>
            <a:ext cx="6648450" cy="9429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" y="3841115"/>
            <a:ext cx="6648450" cy="942975"/>
          </a:xfrm>
          <a:prstGeom prst="rect">
            <a:avLst/>
          </a:prstGeom>
        </p:spPr>
      </p:pic>
      <p:sp>
        <p:nvSpPr>
          <p:cNvPr id="10" name="Retângulo 269958"/>
          <p:cNvSpPr/>
          <p:nvPr/>
        </p:nvSpPr>
        <p:spPr>
          <a:xfrm>
            <a:off x="93345" y="979170"/>
            <a:ext cx="7298690" cy="158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Com o seu armário construtor em seu ambiente ajuste a medida da gaveta para que seja possível agregar o porta joias, abaixo segue tabela com medidas para cada modelo de corrediça</a:t>
            </a:r>
          </a:p>
        </p:txBody>
      </p:sp>
      <p:sp>
        <p:nvSpPr>
          <p:cNvPr id="11" name="Retângulo 269958"/>
          <p:cNvSpPr/>
          <p:nvPr/>
        </p:nvSpPr>
        <p:spPr>
          <a:xfrm>
            <a:off x="1428115" y="692150"/>
            <a:ext cx="4398645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porta joias no armário construtor:</a:t>
            </a:r>
          </a:p>
        </p:txBody>
      </p:sp>
      <p:sp>
        <p:nvSpPr>
          <p:cNvPr id="16" name="Retângulo 269958"/>
          <p:cNvSpPr/>
          <p:nvPr/>
        </p:nvSpPr>
        <p:spPr>
          <a:xfrm>
            <a:off x="532130" y="4975225"/>
            <a:ext cx="6571615" cy="840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Após vá em AGREGADOS / GAVETA / e selecione o porta joias!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820" y="6001385"/>
            <a:ext cx="3133725" cy="320992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87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7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Retângulo 6210"/>
          <p:cNvSpPr/>
          <p:nvPr/>
        </p:nvSpPr>
        <p:spPr>
          <a:xfrm>
            <a:off x="1958340" y="625475"/>
            <a:ext cx="3352800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Inserindo porta joia no ambiente</a:t>
            </a:r>
          </a:p>
        </p:txBody>
      </p:sp>
      <p:sp>
        <p:nvSpPr>
          <p:cNvPr id="6" name="Retângulo 6210"/>
          <p:cNvSpPr/>
          <p:nvPr/>
        </p:nvSpPr>
        <p:spPr>
          <a:xfrm>
            <a:off x="196215" y="1197610"/>
            <a:ext cx="7183120" cy="98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ACESSÓRIOS e depois ir na aba PORTA JOIA, escolha um de nossos modelos e arraste para seu ambiente.</a:t>
            </a:r>
          </a:p>
        </p:txBody>
      </p:sp>
      <p:sp>
        <p:nvSpPr>
          <p:cNvPr id="4" name="Retângulo 6210"/>
          <p:cNvSpPr/>
          <p:nvPr/>
        </p:nvSpPr>
        <p:spPr>
          <a:xfrm>
            <a:off x="866140" y="4123055"/>
            <a:ext cx="5879217" cy="59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tx1"/>
                </a:solidFill>
                <a:effectLst/>
                <a:latin typeface="Univers" panose="020B0603020202030204"/>
                <a:ea typeface="Calibri" panose="020F0502020204030204"/>
              </a:rPr>
              <a:t>FINALIZAÇÃO: O porta joia será inserida em seu ambiente.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2433955"/>
            <a:ext cx="7570470" cy="141224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05" y="5100955"/>
            <a:ext cx="6454140" cy="229235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105150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74930" y="-19050"/>
            <a:ext cx="301625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TAMPO PORTA JOIAS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4833" name="Retângulo 4833"/>
          <p:cNvSpPr/>
          <p:nvPr/>
        </p:nvSpPr>
        <p:spPr>
          <a:xfrm>
            <a:off x="171132" y="1671637"/>
            <a:ext cx="7094220" cy="2819400"/>
          </a:xfrm>
          <a:prstGeom prst="rect">
            <a:avLst/>
          </a:prstGeom>
          <a:solidFill>
            <a:srgbClr val="0D4633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pic>
        <p:nvPicPr>
          <p:cNvPr id="1187" name="Imagem 118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31440" r="21657"/>
          <a:stretch>
            <a:fillRect/>
          </a:stretch>
        </p:blipFill>
        <p:spPr bwMode="auto">
          <a:xfrm>
            <a:off x="1260792" y="1122997"/>
            <a:ext cx="4911725" cy="3837305"/>
          </a:xfrm>
          <a:prstGeom prst="rect">
            <a:avLst/>
          </a:prstGeom>
          <a:noFill/>
          <a:ln>
            <a:noFill/>
          </a:ln>
        </p:spPr>
      </p:pic>
      <p:sp>
        <p:nvSpPr>
          <p:cNvPr id="4418" name="Retângulo 4418"/>
          <p:cNvSpPr/>
          <p:nvPr/>
        </p:nvSpPr>
        <p:spPr>
          <a:xfrm>
            <a:off x="415607" y="440372"/>
            <a:ext cx="6605270" cy="69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Times New Roman" panose="02020603050405020304"/>
                <a:cs typeface="Times New Roman" panose="02020603050405020304"/>
              </a:rPr>
              <a:t>Tampos para porta joia Padrão com medidas editáveis com vidro de 6mm incolor.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5586" name="Imagem 558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7" y="5162867"/>
            <a:ext cx="7228840" cy="508825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89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Retângulo 6210"/>
          <p:cNvSpPr/>
          <p:nvPr/>
        </p:nvSpPr>
        <p:spPr>
          <a:xfrm>
            <a:off x="1435500" y="655721"/>
            <a:ext cx="4628984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tampos para porta joia no ambiente</a:t>
            </a:r>
          </a:p>
        </p:txBody>
      </p:sp>
      <p:sp>
        <p:nvSpPr>
          <p:cNvPr id="6" name="Retângulo 6210"/>
          <p:cNvSpPr/>
          <p:nvPr/>
        </p:nvSpPr>
        <p:spPr>
          <a:xfrm>
            <a:off x="462280" y="1264285"/>
            <a:ext cx="6345555" cy="98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TAMPOS e depois ir na aba TAMPOS PARA PORTA JOIA, escolha um de nossos modelos e arraste para seu ambiente.</a:t>
            </a:r>
          </a:p>
        </p:txBody>
      </p:sp>
      <p:sp>
        <p:nvSpPr>
          <p:cNvPr id="7" name="Retângulo 6210"/>
          <p:cNvSpPr/>
          <p:nvPr/>
        </p:nvSpPr>
        <p:spPr>
          <a:xfrm>
            <a:off x="303530" y="4940300"/>
            <a:ext cx="6892925" cy="59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 tampo para porta joia será inserida em seu ambiente.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2466340"/>
            <a:ext cx="6575425" cy="2315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0" y="5764530"/>
            <a:ext cx="4475480" cy="2968625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338899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74930" y="-19050"/>
            <a:ext cx="330009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PORTA SORRENTO F458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90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Retângulo: Cantos Arredondados 5765"/>
          <p:cNvSpPr/>
          <p:nvPr/>
        </p:nvSpPr>
        <p:spPr>
          <a:xfrm>
            <a:off x="439737" y="2072640"/>
            <a:ext cx="1750060" cy="3196590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3" name="Retângulo 4838"/>
          <p:cNvSpPr/>
          <p:nvPr/>
        </p:nvSpPr>
        <p:spPr>
          <a:xfrm>
            <a:off x="3991292" y="2478405"/>
            <a:ext cx="19126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Sorrento F458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" name="Retângulo 4845"/>
          <p:cNvSpPr/>
          <p:nvPr/>
        </p:nvSpPr>
        <p:spPr>
          <a:xfrm>
            <a:off x="3767137" y="6030595"/>
            <a:ext cx="2517775" cy="421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>
                <a:solidFill>
                  <a:srgbClr val="0D4639"/>
                </a:solidFill>
                <a:effectLst/>
                <a:latin typeface="Univers" panose="020B0603020202030204"/>
                <a:ea typeface="Calibri" panose="020F0502020204030204"/>
              </a:rPr>
              <a:t>Sorrento F458 Linear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7" name="Retângulo: Cantos Arredondados 5765"/>
          <p:cNvSpPr/>
          <p:nvPr/>
        </p:nvSpPr>
        <p:spPr>
          <a:xfrm>
            <a:off x="423862" y="5825490"/>
            <a:ext cx="1750060" cy="3176270"/>
          </a:xfrm>
          <a:prstGeom prst="roundRect">
            <a:avLst>
              <a:gd name="adj" fmla="val 2423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250"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00000"/>
                </a:solidFill>
                <a:effectLst/>
                <a:ea typeface="Calibri" panose="020F0502020204030204"/>
              </a:rPr>
              <a:t> </a:t>
            </a:r>
          </a:p>
        </p:txBody>
      </p:sp>
      <p:sp>
        <p:nvSpPr>
          <p:cNvPr id="8" name="Retângulo 1519"/>
          <p:cNvSpPr/>
          <p:nvPr/>
        </p:nvSpPr>
        <p:spPr>
          <a:xfrm>
            <a:off x="224790" y="475616"/>
            <a:ext cx="7266940" cy="1201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 linha </a:t>
            </a:r>
            <a:r>
              <a:rPr lang="pt-BR" sz="1600" dirty="0" err="1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Sorrento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apresenta o mais moderno design italiano, tornando-se uma excelente escolha para quem busca um visual refinado e minimalista.</a:t>
            </a:r>
            <a:b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</a:b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 </a:t>
            </a:r>
            <a:r>
              <a:rPr lang="pt-PT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Agora com sua versão para portas de correr 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0" name="Retângulo 6013"/>
          <p:cNvSpPr/>
          <p:nvPr/>
        </p:nvSpPr>
        <p:spPr>
          <a:xfrm flipV="1">
            <a:off x="-13970" y="551497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9" name="Retângulo 6013"/>
          <p:cNvSpPr/>
          <p:nvPr/>
        </p:nvSpPr>
        <p:spPr>
          <a:xfrm flipV="1">
            <a:off x="2492375" y="1663065"/>
            <a:ext cx="5067300" cy="76200"/>
          </a:xfrm>
          <a:prstGeom prst="rect">
            <a:avLst/>
          </a:prstGeom>
          <a:solidFill>
            <a:srgbClr val="0D4633"/>
          </a:solidFill>
          <a:ln w="12700" cmpd="dbl"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585" y="2844165"/>
            <a:ext cx="4229100" cy="1990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565" y="6449060"/>
            <a:ext cx="4324350" cy="2000250"/>
          </a:xfrm>
          <a:prstGeom prst="rect">
            <a:avLst/>
          </a:prstGeom>
        </p:spPr>
      </p:pic>
      <p:sp>
        <p:nvSpPr>
          <p:cNvPr id="13" name="Retângulo 4844">
            <a:extLst>
              <a:ext uri="{FF2B5EF4-FFF2-40B4-BE49-F238E27FC236}">
                <a16:creationId xmlns:a16="http://schemas.microsoft.com/office/drawing/2014/main" id="{8C9442B7-D6A6-D51A-187B-BF28857B25B9}"/>
              </a:ext>
            </a:extLst>
          </p:cNvPr>
          <p:cNvSpPr/>
          <p:nvPr/>
        </p:nvSpPr>
        <p:spPr>
          <a:xfrm>
            <a:off x="224790" y="9307830"/>
            <a:ext cx="6969125" cy="77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Estando disponíveis para armários de dormitórios em todas as cores da linha Leo Sob medida menos o padrão </a:t>
            </a:r>
            <a:r>
              <a:rPr lang="pt-BR" sz="1600" b="1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BRANCO TX</a:t>
            </a: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  <a:cs typeface="Noto Sans"/>
              </a:rPr>
              <a:t>.</a:t>
            </a:r>
            <a:endParaRPr lang="pt-BR" sz="1100" dirty="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91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3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14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15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Retângulo 6210"/>
          <p:cNvSpPr/>
          <p:nvPr/>
        </p:nvSpPr>
        <p:spPr>
          <a:xfrm>
            <a:off x="694690" y="581025"/>
            <a:ext cx="6269990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Sorrento F458 Linear e Sorrento F458 no ambiente</a:t>
            </a:r>
          </a:p>
        </p:txBody>
      </p:sp>
      <p:sp>
        <p:nvSpPr>
          <p:cNvPr id="6" name="Retângulo 6210"/>
          <p:cNvSpPr/>
          <p:nvPr/>
        </p:nvSpPr>
        <p:spPr>
          <a:xfrm>
            <a:off x="462280" y="1130935"/>
            <a:ext cx="6734175" cy="98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PORTAS/FRENTES e depois ir na aba DESLIZANTES, escolha um de nossos modelos e arraste para seu ambiente.</a:t>
            </a:r>
          </a:p>
        </p:txBody>
      </p:sp>
      <p:sp>
        <p:nvSpPr>
          <p:cNvPr id="7" name="Retângulo 6210"/>
          <p:cNvSpPr/>
          <p:nvPr/>
        </p:nvSpPr>
        <p:spPr>
          <a:xfrm>
            <a:off x="303530" y="4229735"/>
            <a:ext cx="6892925" cy="70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2: Em seguida clique em MODELOS / PORTAS E FRENTES e escolha SORRENTO F458 LINEAR ou SORRENTO F458</a:t>
            </a:r>
          </a:p>
        </p:txBody>
      </p:sp>
      <p:sp>
        <p:nvSpPr>
          <p:cNvPr id="2" name="Retângulo 6210"/>
          <p:cNvSpPr/>
          <p:nvPr/>
        </p:nvSpPr>
        <p:spPr>
          <a:xfrm>
            <a:off x="1113155" y="9647555"/>
            <a:ext cx="5407660" cy="416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A porta será inserida em seu ambiente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55" y="5213985"/>
            <a:ext cx="5407660" cy="4205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0610"/>
            <a:ext cx="7571105" cy="168529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9"/>
          <p:cNvSpPr/>
          <p:nvPr/>
        </p:nvSpPr>
        <p:spPr>
          <a:xfrm rot="10800000" flipH="1" flipV="1">
            <a:off x="-13970" y="29845"/>
            <a:ext cx="245173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5778" name="Retângulo 5778"/>
          <p:cNvSpPr/>
          <p:nvPr/>
        </p:nvSpPr>
        <p:spPr>
          <a:xfrm>
            <a:off x="74930" y="-19050"/>
            <a:ext cx="3154045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  <a:sym typeface="+mn-ea"/>
              </a:rPr>
              <a:t>KIT MONTAGEM</a:t>
            </a:r>
          </a:p>
        </p:txBody>
      </p:sp>
      <p:sp>
        <p:nvSpPr>
          <p:cNvPr id="141" name="Retângulo 141"/>
          <p:cNvSpPr/>
          <p:nvPr/>
        </p:nvSpPr>
        <p:spPr>
          <a:xfrm>
            <a:off x="-127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92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14" name="Retângulo 1519"/>
          <p:cNvSpPr/>
          <p:nvPr/>
        </p:nvSpPr>
        <p:spPr>
          <a:xfrm>
            <a:off x="224790" y="641350"/>
            <a:ext cx="7266940" cy="69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Contamos também com nosso kit montagem disponível em nossa biblioteca do promob contendo:</a:t>
            </a: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 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1560195"/>
            <a:ext cx="7067550" cy="803021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7" name="Retângulo 6017"/>
          <p:cNvSpPr/>
          <p:nvPr/>
        </p:nvSpPr>
        <p:spPr>
          <a:xfrm>
            <a:off x="3569017" y="10389235"/>
            <a:ext cx="422275" cy="29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rgbClr val="0D4633"/>
                </a:solidFill>
                <a:effectLst/>
                <a:latin typeface="Univers" panose="020B0603020202030204"/>
                <a:ea typeface="Calibri" panose="020F0502020204030204"/>
              </a:rPr>
              <a:t>93</a:t>
            </a: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6013" name="Retângulo 6013"/>
          <p:cNvSpPr/>
          <p:nvPr/>
        </p:nvSpPr>
        <p:spPr>
          <a:xfrm flipV="1">
            <a:off x="-11113" y="10352405"/>
            <a:ext cx="7581900" cy="45085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>
              <a:solidFill>
                <a:srgbClr val="000000"/>
              </a:solidFill>
              <a:effectLst/>
              <a:ea typeface="Calibri" panose="020F0502020204030204"/>
            </a:endParaRPr>
          </a:p>
        </p:txBody>
      </p:sp>
      <p:sp>
        <p:nvSpPr>
          <p:cNvPr id="2" name="Shape 69"/>
          <p:cNvSpPr/>
          <p:nvPr/>
        </p:nvSpPr>
        <p:spPr>
          <a:xfrm rot="10800000" flipH="1" flipV="1">
            <a:off x="0" y="29845"/>
            <a:ext cx="3568065" cy="408940"/>
          </a:xfrm>
          <a:custGeom>
            <a:avLst/>
            <a:gdLst/>
            <a:ahLst/>
            <a:cxnLst/>
            <a:rect l="0" t="0" r="0" b="0"/>
            <a:pathLst>
              <a:path w="2647950" h="409575">
                <a:moveTo>
                  <a:pt x="0" y="0"/>
                </a:moveTo>
                <a:lnTo>
                  <a:pt x="2626606" y="0"/>
                </a:lnTo>
                <a:lnTo>
                  <a:pt x="2641853" y="49122"/>
                </a:lnTo>
                <a:cubicBezTo>
                  <a:pt x="2645851" y="68657"/>
                  <a:pt x="2647950" y="88884"/>
                  <a:pt x="2647950" y="109601"/>
                </a:cubicBezTo>
                <a:cubicBezTo>
                  <a:pt x="2647950" y="275209"/>
                  <a:pt x="2513584" y="409575"/>
                  <a:pt x="2347849" y="409575"/>
                </a:cubicBezTo>
                <a:lnTo>
                  <a:pt x="4764" y="409575"/>
                </a:lnTo>
                <a:lnTo>
                  <a:pt x="0" y="409095"/>
                </a:lnTo>
                <a:lnTo>
                  <a:pt x="0" y="0"/>
                </a:lnTo>
                <a:close/>
              </a:path>
            </a:pathLst>
          </a:custGeom>
          <a:ln w="0" cap="flat">
            <a:solidFill>
              <a:srgbClr val="FFFF00"/>
            </a:solidFill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D4633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pt-BR"/>
          </a:p>
        </p:txBody>
      </p:sp>
      <p:sp>
        <p:nvSpPr>
          <p:cNvPr id="3" name="Retângulo 5778"/>
          <p:cNvSpPr/>
          <p:nvPr/>
        </p:nvSpPr>
        <p:spPr>
          <a:xfrm>
            <a:off x="93345" y="-13970"/>
            <a:ext cx="3161030" cy="436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FFF00"/>
                </a:solidFill>
                <a:effectLst/>
                <a:latin typeface="Univers" panose="020B0603020202030204"/>
                <a:ea typeface="Calibri" panose="020F0502020204030204"/>
              </a:rPr>
              <a:t>INSERÇÃO NO PROMOB</a:t>
            </a:r>
          </a:p>
        </p:txBody>
      </p:sp>
      <p:sp>
        <p:nvSpPr>
          <p:cNvPr id="4" name="Retângulo 141"/>
          <p:cNvSpPr/>
          <p:nvPr/>
        </p:nvSpPr>
        <p:spPr>
          <a:xfrm>
            <a:off x="12700" y="0"/>
            <a:ext cx="7546975" cy="76200"/>
          </a:xfrm>
          <a:prstGeom prst="rect">
            <a:avLst/>
          </a:prstGeom>
          <a:solidFill>
            <a:srgbClr val="0D4633"/>
          </a:solidFill>
          <a:ln>
            <a:solidFill>
              <a:srgbClr val="0D4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pt-BR"/>
          </a:p>
        </p:txBody>
      </p:sp>
      <p:sp>
        <p:nvSpPr>
          <p:cNvPr id="5" name="Retângulo 6210"/>
          <p:cNvSpPr/>
          <p:nvPr/>
        </p:nvSpPr>
        <p:spPr>
          <a:xfrm>
            <a:off x="1888558" y="581412"/>
            <a:ext cx="3781923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Inserindo kit montagem no ambiente</a:t>
            </a:r>
          </a:p>
        </p:txBody>
      </p:sp>
      <p:sp>
        <p:nvSpPr>
          <p:cNvPr id="6" name="Retângulo 6210"/>
          <p:cNvSpPr/>
          <p:nvPr/>
        </p:nvSpPr>
        <p:spPr>
          <a:xfrm>
            <a:off x="173355" y="1064260"/>
            <a:ext cx="7239000" cy="98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PASSO 1: Em biblioteca acesse a aba FERRAGENS e depois ir na aba KIT MONTAGEM escolha um de nossos itens e arraste para seu ambiente</a:t>
            </a:r>
          </a:p>
        </p:txBody>
      </p:sp>
      <p:sp>
        <p:nvSpPr>
          <p:cNvPr id="7" name="Retângulo 6210"/>
          <p:cNvSpPr/>
          <p:nvPr/>
        </p:nvSpPr>
        <p:spPr>
          <a:xfrm>
            <a:off x="915035" y="6698615"/>
            <a:ext cx="5755640" cy="70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>
                <a:solidFill>
                  <a:srgbClr val="000000"/>
                </a:solidFill>
                <a:effectLst/>
                <a:latin typeface="Univers" panose="020B0603020202030204"/>
                <a:ea typeface="Calibri" panose="020F0502020204030204"/>
              </a:rPr>
              <a:t>FINALIZAÇÃO: Os itens serão inseridos em seu ambiente.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2197100"/>
            <a:ext cx="7266940" cy="4061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" y="7424420"/>
            <a:ext cx="6591300" cy="1762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EO MADEIRAS">
      <a:majorFont>
        <a:latin typeface="Josefin Sans SemiBold"/>
        <a:ea typeface=""/>
        <a:cs typeface=""/>
      </a:majorFont>
      <a:minorFont>
        <a:latin typeface="Josefi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12213</Words>
  <Application>Microsoft Office PowerPoint</Application>
  <PresentationFormat>Personalizar</PresentationFormat>
  <Paragraphs>1570</Paragraphs>
  <Slides>197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197</vt:i4>
      </vt:variant>
    </vt:vector>
  </HeadingPairs>
  <TitlesOfParts>
    <vt:vector size="203" baseType="lpstr">
      <vt:lpstr>Calibri</vt:lpstr>
      <vt:lpstr>Arial</vt:lpstr>
      <vt:lpstr>Univers</vt:lpstr>
      <vt:lpstr>Symbol</vt:lpstr>
      <vt:lpstr>Tema do Office</vt:lpstr>
      <vt:lpstr>Paintbrush Picture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</dc:creator>
  <cp:lastModifiedBy>Douglas Farias - Leo Sob Medida</cp:lastModifiedBy>
  <cp:revision>590</cp:revision>
  <dcterms:created xsi:type="dcterms:W3CDTF">2021-02-15T13:46:00Z</dcterms:created>
  <dcterms:modified xsi:type="dcterms:W3CDTF">2024-12-26T14:44:20Z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CE367A8D87C041349560144D4705DB10_13</vt:lpwstr>
  </property>
  <property fmtid="{D5CDD505-2E9C-101B-9397-08002B2CF9AE}" pid="3" name="KSOProductBuildVer">
    <vt:lpwstr>1046-12.2.0.18283</vt:lpwstr>
  </property>
</Properties>
</file>